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y="5143500" cx="9144000"/>
  <p:notesSz cx="6858000" cy="9144000"/>
  <p:embeddedFontLst>
    <p:embeddedFont>
      <p:font typeface="Play"/>
      <p:regular r:id="rId63"/>
      <p:bold r:id="rId64"/>
    </p:embeddedFont>
    <p:embeddedFont>
      <p:font typeface="Orbitron Medium"/>
      <p:regular r:id="rId65"/>
      <p:bold r:id="rId66"/>
    </p:embeddedFont>
    <p:embeddedFont>
      <p:font typeface="Lato Black"/>
      <p:bold r:id="rId67"/>
      <p:boldItalic r:id="rId68"/>
    </p:embeddedFont>
    <p:embeddedFont>
      <p:font typeface="Quicksand"/>
      <p:regular r:id="rId69"/>
      <p:bold r:id="rId70"/>
    </p:embeddedFont>
    <p:embeddedFont>
      <p:font typeface="Quicksand Medium"/>
      <p:regular r:id="rId71"/>
      <p:bold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F57955-3FBA-4ED7-8F04-00D319E2C37B}">
  <a:tblStyle styleId="{C0F57955-3FBA-4ED7-8F04-00D319E2C3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schemas.openxmlformats.org/officeDocument/2006/relationships/font" Target="fonts/QuicksandMedium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QuicksandMedium-regular.fntdata"/><Relationship Id="rId70" Type="http://schemas.openxmlformats.org/officeDocument/2006/relationships/font" Target="fonts/Quicksand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Play-bold.fntdata"/><Relationship Id="rId63" Type="http://schemas.openxmlformats.org/officeDocument/2006/relationships/font" Target="fonts/Play-regular.fntdata"/><Relationship Id="rId22" Type="http://schemas.openxmlformats.org/officeDocument/2006/relationships/slide" Target="slides/slide15.xml"/><Relationship Id="rId66" Type="http://schemas.openxmlformats.org/officeDocument/2006/relationships/font" Target="fonts/OrbitronMedium-bold.fntdata"/><Relationship Id="rId21" Type="http://schemas.openxmlformats.org/officeDocument/2006/relationships/slide" Target="slides/slide14.xml"/><Relationship Id="rId65" Type="http://schemas.openxmlformats.org/officeDocument/2006/relationships/font" Target="fonts/OrbitronMedium-regular.fntdata"/><Relationship Id="rId24" Type="http://schemas.openxmlformats.org/officeDocument/2006/relationships/slide" Target="slides/slide17.xml"/><Relationship Id="rId68" Type="http://schemas.openxmlformats.org/officeDocument/2006/relationships/font" Target="fonts/LatoBlack-boldItalic.fntdata"/><Relationship Id="rId23" Type="http://schemas.openxmlformats.org/officeDocument/2006/relationships/slide" Target="slides/slide16.xml"/><Relationship Id="rId67" Type="http://schemas.openxmlformats.org/officeDocument/2006/relationships/font" Target="fonts/LatoBlack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Quicksand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3d372178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3d372178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810a5fc18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810a5fc18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76210ac51a_1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76210ac51a_1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moving again and again (loop it)</a:t>
            </a:r>
            <a:endParaRPr/>
          </a:p>
        </p:txBody>
      </p:sp>
      <p:sp>
        <p:nvSpPr>
          <p:cNvPr id="352" name="Google Shape;352;g376210ac51a_1_1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6810a5fc18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6810a5fc18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570d0e2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7570d0e2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STM32, Nordic NRF5x, ESP32, RP2040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586296686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7586296686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 drives for peripherals that are on a board not included in core firmware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Will likely need to hunt a bit for each sensor, screen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810a5fc18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g36810a5fc18_0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810a5fc18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3" name="Google Shape;403;g36810a5fc18_0_6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810a5fc18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5" name="Google Shape;415;g36810a5fc18_0_6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6810a5fc18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g36810a5fc18_0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6810a5fc18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6810a5fc18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Has support for loading C modules at runtime!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586296686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586296686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7586296686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7586296686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6810a5fc18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6" name="Google Shape;456;g36810a5fc18_0_6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7570d0e2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7570d0e2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7570d0e2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7570d0e2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42d1d1af7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g342d1d1af72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2d1d1af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is an open-source software library that can be used to implement such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r>
              <a:rPr lang="en"/>
              <a:t>It provides embedded friendly implementations of Machine Learning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supports converting models trained in Python.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either use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code is portable and clean C99.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can be used on even the smallest MCUs,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it does not need FPU, and the code size is very small.</a:t>
            </a:r>
            <a:endParaRPr/>
          </a:p>
        </p:txBody>
      </p:sp>
      <p:sp>
        <p:nvSpPr>
          <p:cNvPr id="532" name="Google Shape;532;g342d1d1af7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e30ccef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supports the three most common ML tasks: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classification, regression, anomaly detection.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ce30ccef49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7570d0e2a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7570d0e2a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7570d0e2a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7570d0e2a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570d0e2a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570d0e2a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704d736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704d736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as Head of Data Science at Soundsensing.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Soundsensing is a leading provider of predictive </a:t>
            </a:r>
            <a:r>
              <a:rPr lang="en"/>
              <a:t>maintenance solutions for </a:t>
            </a:r>
            <a:r>
              <a:rPr lang="en">
                <a:solidFill>
                  <a:schemeClr val="dk1"/>
                </a:solidFill>
              </a:rPr>
              <a:t>ventilation systems in </a:t>
            </a:r>
            <a:r>
              <a:rPr lang="en"/>
              <a:t>buildings.</a:t>
            </a:r>
            <a:br>
              <a:rPr lang="en"/>
            </a:br>
            <a:r>
              <a:rPr lang="en"/>
              <a:t>So we work a lot with sensor data. And also use Python as much as we can for Data Science, IoT and backend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758629668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1" name="Google Shape;601;g37586296686_0_6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6810a5fc18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6810a5fc18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6810a5fc1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6810a5fc1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586296686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586296686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7586296686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7586296686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ce30ccef49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ce30ccef4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6810a5fc1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6810a5fc1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810a5fc1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6810a5fc1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6810a5fc18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6810a5fc18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43d372178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43d372178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58629668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58629668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43d372178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43d372178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43d372178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43d372178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6810a5fc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6810a5fc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dda0b8ae8e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dda0b8ae8e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43d372178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43d372178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43d372178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43d372178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6810a5fc1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6810a5fc1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ce2d7b3b9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ce2d7b3b9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810a5fc1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6810a5fc1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6810a5fc1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6810a5fc1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0.5-3 USD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3-5 USD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5-20 USD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704d73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704d73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6810a5fc1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6810a5fc1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6810a5fc1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6810a5fc1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sensor data steam is conceptually infinite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 Learning models on the other hand must have finite and fixed-length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This is done by splitting the stream at fixed intervals of time.</a:t>
            </a:r>
            <a:br>
              <a:rPr lang="en"/>
            </a:br>
            <a:r>
              <a:rPr lang="en"/>
              <a:t>Into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Usually with some overlap. So model gets multiple chances at predicting the same phenomena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6810a5fc1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6810a5fc1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6810a5fc18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4" name="Google Shape;834;g36810a5fc18_0_6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43d372178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43d372178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7586296686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9" name="Google Shape;899;g37586296686_0_8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e30ccef4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a huge amount of applications for this, in basically any field that uses electronics.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Keyword spotting / wakeword detection. “Alexa”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Smartwatch. Sleep activity tracking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Agriculture. </a:t>
            </a:r>
            <a:r>
              <a:rPr lang="en">
                <a:solidFill>
                  <a:schemeClr val="dk1"/>
                </a:solidFill>
              </a:rPr>
              <a:t>Cattle activity tracking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Condition monitoring of Machinery.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Or what about a cat doorbell that only lets in your cat, and only if it does not have a prey in its both.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Magic wand.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g2ce30ccef49_0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e30ccef4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it comes to Machine Learning on microcontrollers,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obviously not going to be running any Large Language Models or generative image models.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one usecase where ML is incredibly useful is in analysing sensor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component in blue is the Machine Learning model, 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g2ce30ccef49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570d0e2a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570d0e2a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810a5fc18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g36810a5fc18_0_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13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340572" y="2052000"/>
            <a:ext cx="2547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340519" y="1350000"/>
            <a:ext cx="2547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136847" y="1350169"/>
            <a:ext cx="24324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40572" y="477825"/>
            <a:ext cx="464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14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340571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3079235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body"/>
          </p:nvPr>
        </p:nvSpPr>
        <p:spPr>
          <a:xfrm>
            <a:off x="340571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body"/>
          </p:nvPr>
        </p:nvSpPr>
        <p:spPr>
          <a:xfrm>
            <a:off x="3079235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1">
  <p:cSld name="Text and Figur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40200" y="477900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5" name="Google Shape;85;p16"/>
          <p:cNvSpPr/>
          <p:nvPr/>
        </p:nvSpPr>
        <p:spPr>
          <a:xfrm>
            <a:off x="-5932" y="477825"/>
            <a:ext cx="16050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4832848"/>
            <a:ext cx="9144000" cy="31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440178" y="4832848"/>
            <a:ext cx="2703900" cy="3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21436" y="4925128"/>
            <a:ext cx="4051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0" spcFirstLastPara="1" rIns="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 sz="1100"/>
          </a:p>
        </p:txBody>
      </p:sp>
      <p:sp>
        <p:nvSpPr>
          <p:cNvPr id="90" name="Google Shape;90;p16"/>
          <p:cNvSpPr txBox="1"/>
          <p:nvPr/>
        </p:nvSpPr>
        <p:spPr>
          <a:xfrm>
            <a:off x="6536589" y="4886656"/>
            <a:ext cx="2511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" sz="10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 sz="11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ide Image">
  <p:cSld name="Text &amp; Side Imag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>
            <p:ph idx="2" type="pic"/>
          </p:nvPr>
        </p:nvPicPr>
        <p:blipFill/>
        <p:spPr>
          <a:xfrm>
            <a:off x="5190258" y="0"/>
            <a:ext cx="3953700" cy="4833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40572" y="2052000"/>
            <a:ext cx="46467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body"/>
          </p:nvPr>
        </p:nvSpPr>
        <p:spPr>
          <a:xfrm>
            <a:off x="340519" y="1350000"/>
            <a:ext cx="4646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2">
  <p:cSld name="Text and Figure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Simple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20329" y="451322"/>
            <a:ext cx="8307029" cy="534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  <a:defRPr sz="2100"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20329" y="1192306"/>
            <a:ext cx="8307029" cy="34404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6457949" y="4767263"/>
            <a:ext cx="22694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1963" y="116948"/>
            <a:ext cx="1237874" cy="38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-900" y="3943350"/>
            <a:ext cx="9144900" cy="1200150"/>
          </a:xfrm>
          <a:prstGeom prst="rect">
            <a:avLst/>
          </a:prstGeom>
          <a:solidFill>
            <a:srgbClr val="B8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7" name="Google Shape;127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black and white sign with white text&#10;&#10;Description automatically generated" id="130" name="Google Shape;13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0600" y="4219526"/>
            <a:ext cx="2057400" cy="642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lion and text&#10;&#10;Description automatically generated"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862" y="4082502"/>
            <a:ext cx="1159727" cy="91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8" name="Google Shape;148;p25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0" name="Google Shape;150;p2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66" name="Google Shape;166;p2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7" name="Google Shape;167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4" name="Google Shape;174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8.jpg"/><Relationship Id="rId8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icropython.org" TargetMode="External"/><Relationship Id="rId4" Type="http://schemas.openxmlformats.org/officeDocument/2006/relationships/image" Target="../media/image22.jpg"/><Relationship Id="rId5" Type="http://schemas.openxmlformats.org/officeDocument/2006/relationships/image" Target="../media/image28.png"/><Relationship Id="rId6" Type="http://schemas.openxmlformats.org/officeDocument/2006/relationships/image" Target="../media/image15.png"/><Relationship Id="rId7" Type="http://schemas.openxmlformats.org/officeDocument/2006/relationships/image" Target="../media/image41.png"/><Relationship Id="rId8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Relationship Id="rId4" Type="http://schemas.openxmlformats.org/officeDocument/2006/relationships/hyperlink" Target="https://micropython.org/download/?port=esp32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micropython/micropython-lib" TargetMode="External"/><Relationship Id="rId4" Type="http://schemas.openxmlformats.org/officeDocument/2006/relationships/hyperlink" Target="https://docs.micropython.org/en/latest/genrst/index.html#micropython-differences-from-cpython" TargetMode="External"/><Relationship Id="rId9" Type="http://schemas.openxmlformats.org/officeDocument/2006/relationships/hyperlink" Target="https://github.com/micropython/micropython/issues/7919#issuecomment-1025221807" TargetMode="External"/><Relationship Id="rId5" Type="http://schemas.openxmlformats.org/officeDocument/2006/relationships/hyperlink" Target="https://docs.micropython.org/en/latest/genrst/index.html#micropython-differences-from-cpython" TargetMode="External"/><Relationship Id="rId6" Type="http://schemas.openxmlformats.org/officeDocument/2006/relationships/hyperlink" Target="https://docs.micropython.org/en/latest/genrst/index.html#micropython-differences-from-cpython" TargetMode="External"/><Relationship Id="rId7" Type="http://schemas.openxmlformats.org/officeDocument/2006/relationships/hyperlink" Target="https://github.com/micropython/micropython/issues/7919#issuecomment-1025221807" TargetMode="External"/><Relationship Id="rId8" Type="http://schemas.openxmlformats.org/officeDocument/2006/relationships/hyperlink" Target="https://github.com/micropython/micropython/issues/7919#issuecomment-102522180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micropython.org/en/latest/library/machine.html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14.jp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45.png"/><Relationship Id="rId13" Type="http://schemas.openxmlformats.org/officeDocument/2006/relationships/image" Target="../media/image34.jp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micropython.org/en/latest/library/network.WLAN.html" TargetMode="External"/><Relationship Id="rId4" Type="http://schemas.openxmlformats.org/officeDocument/2006/relationships/hyperlink" Target="https://docs.micropython.org/en/latest/library/network.LAN.html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14.jpg"/><Relationship Id="rId5" Type="http://schemas.openxmlformats.org/officeDocument/2006/relationships/hyperlink" Target="https://github.com/micropython/micropython-lib/blob/master/micropython/bluetooth/aioble/README.md" TargetMode="External"/><Relationship Id="rId6" Type="http://schemas.openxmlformats.org/officeDocument/2006/relationships/hyperlink" Target="https://docs.micropython.org/en/latest/library/bluetooth.html" TargetMode="External"/><Relationship Id="rId7" Type="http://schemas.openxmlformats.org/officeDocument/2006/relationships/hyperlink" Target="https://docs.micropython.org/en/latest/library/network.PPP.html" TargetMode="External"/><Relationship Id="rId8" Type="http://schemas.openxmlformats.org/officeDocument/2006/relationships/hyperlink" Target="https://github.com/micropython/micropython-lib/tree/master/micropython/lora" TargetMode="External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micropython.org/en/latest/reference/filesystem.html" TargetMode="External"/><Relationship Id="rId4" Type="http://schemas.openxmlformats.org/officeDocument/2006/relationships/hyperlink" Target="https://docs.micropython.org/en/latest/reference/filesystem.html" TargetMode="External"/><Relationship Id="rId9" Type="http://schemas.openxmlformats.org/officeDocument/2006/relationships/hyperlink" Target="https://github.com/jonnor/micropython-npyfile/" TargetMode="External"/><Relationship Id="rId5" Type="http://schemas.openxmlformats.org/officeDocument/2006/relationships/hyperlink" Target="https://docs.micropython.org/en/latest/reference/filesystem.html" TargetMode="External"/><Relationship Id="rId6" Type="http://schemas.openxmlformats.org/officeDocument/2006/relationships/hyperlink" Target="https://docs.micropython.org/en/latest/reference/mpremote.html" TargetMode="External"/><Relationship Id="rId7" Type="http://schemas.openxmlformats.org/officeDocument/2006/relationships/hyperlink" Target="https://docs.micropython.org/en/latest/reference/mpremote.html" TargetMode="External"/><Relationship Id="rId8" Type="http://schemas.openxmlformats.org/officeDocument/2006/relationships/hyperlink" Target="https://docs.micropython.org/en/latest/reference/mpremote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xample.net/" TargetMode="External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jpg"/><Relationship Id="rId6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za.pycon.org/talks/31-sensor-data-processing-on-microcontrollers-with-micropython/" TargetMode="External"/><Relationship Id="rId10" Type="http://schemas.openxmlformats.org/officeDocument/2006/relationships/hyperlink" Target="https://www.youtube.com/watch?v=vBiji9IFJJ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micropython.org/en/latest/reference/speed_python.html#the-native-code-emitter" TargetMode="External"/><Relationship Id="rId4" Type="http://schemas.openxmlformats.org/officeDocument/2006/relationships/hyperlink" Target="https://docs.micropython.org/en/latest/reference/speed_python.html#the-native-code-emitter" TargetMode="External"/><Relationship Id="rId9" Type="http://schemas.openxmlformats.org/officeDocument/2006/relationships/image" Target="../media/image14.jpg"/><Relationship Id="rId5" Type="http://schemas.openxmlformats.org/officeDocument/2006/relationships/hyperlink" Target="https://docs.micropython.org/en/latest/reference/speed_python.html#the-native-code-emitter" TargetMode="External"/><Relationship Id="rId6" Type="http://schemas.openxmlformats.org/officeDocument/2006/relationships/hyperlink" Target="https://docs.micropython.org/en/latest/pyboard/tutorial/assembler.html" TargetMode="External"/><Relationship Id="rId7" Type="http://schemas.openxmlformats.org/officeDocument/2006/relationships/hyperlink" Target="https://docs.micropython.org/en/latest/develop/cmodules.html" TargetMode="External"/><Relationship Id="rId8" Type="http://schemas.openxmlformats.org/officeDocument/2006/relationships/hyperlink" Target="https://docs.micropython.org/en/latest/develop/natmod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hyperlink" Target="https://openmv.io/" TargetMode="External"/><Relationship Id="rId5" Type="http://schemas.openxmlformats.org/officeDocument/2006/relationships/hyperlink" Target="https://github.com/v923z/micropython-ulab" TargetMode="External"/><Relationship Id="rId6" Type="http://schemas.openxmlformats.org/officeDocument/2006/relationships/image" Target="../media/image14.jpg"/><Relationship Id="rId7" Type="http://schemas.openxmlformats.org/officeDocument/2006/relationships/hyperlink" Target="http://github.com/emlearn/emlearn-micropytho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8.jpg"/><Relationship Id="rId7" Type="http://schemas.openxmlformats.org/officeDocument/2006/relationships/image" Target="../media/image66.png"/><Relationship Id="rId8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36.png"/><Relationship Id="rId13" Type="http://schemas.openxmlformats.org/officeDocument/2006/relationships/image" Target="../media/image42.jp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14.jpg"/><Relationship Id="rId9" Type="http://schemas.openxmlformats.org/officeDocument/2006/relationships/image" Target="../media/image56.png"/><Relationship Id="rId14" Type="http://schemas.openxmlformats.org/officeDocument/2006/relationships/image" Target="../media/image59.png"/><Relationship Id="rId5" Type="http://schemas.openxmlformats.org/officeDocument/2006/relationships/image" Target="../media/image48.jp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jp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Relationship Id="rId4" Type="http://schemas.openxmlformats.org/officeDocument/2006/relationships/image" Target="../media/image18.png"/><Relationship Id="rId5" Type="http://schemas.openxmlformats.org/officeDocument/2006/relationships/hyperlink" Target="https://github.com/emlearn/emlearn/" TargetMode="External"/><Relationship Id="rId6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" TargetMode="External"/><Relationship Id="rId10" Type="http://schemas.openxmlformats.org/officeDocument/2006/relationships/hyperlink" Target="https://github.com" TargetMode="External"/><Relationship Id="rId13" Type="http://schemas.openxmlformats.org/officeDocument/2006/relationships/hyperlink" Target="https://github.com" TargetMode="External"/><Relationship Id="rId12" Type="http://schemas.openxmlformats.org/officeDocument/2006/relationships/hyperlink" Target="https://github.com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Relationship Id="rId9" Type="http://schemas.openxmlformats.org/officeDocument/2006/relationships/hyperlink" Target="https://github.com" TargetMode="External"/><Relationship Id="rId5" Type="http://schemas.openxmlformats.org/officeDocument/2006/relationships/image" Target="../media/image88.jpg"/><Relationship Id="rId6" Type="http://schemas.openxmlformats.org/officeDocument/2006/relationships/image" Target="../media/image61.jpg"/><Relationship Id="rId7" Type="http://schemas.openxmlformats.org/officeDocument/2006/relationships/image" Target="../media/image90.jpg"/><Relationship Id="rId8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jpg"/><Relationship Id="rId6" Type="http://schemas.openxmlformats.org/officeDocument/2006/relationships/image" Target="../media/image1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8.jpg"/><Relationship Id="rId8" Type="http://schemas.openxmlformats.org/officeDocument/2006/relationships/image" Target="../media/image1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jp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emlearn/emlearn-micropython/tree/master/examples/har_trees" TargetMode="External"/><Relationship Id="rId4" Type="http://schemas.openxmlformats.org/officeDocument/2006/relationships/hyperlink" Target="https://github.com/jonnor/toothbrush/" TargetMode="External"/><Relationship Id="rId5" Type="http://schemas.openxmlformats.org/officeDocument/2006/relationships/hyperlink" Target="https://github.com/jonnor/toothbrush/" TargetMode="External"/><Relationship Id="rId6" Type="http://schemas.openxmlformats.org/officeDocument/2006/relationships/hyperlink" Target="https://github.com/jonnor/toothbrush/" TargetMode="External"/><Relationship Id="rId7" Type="http://schemas.openxmlformats.org/officeDocument/2006/relationships/image" Target="../media/image8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jpg"/><Relationship Id="rId4" Type="http://schemas.openxmlformats.org/officeDocument/2006/relationships/image" Target="../media/image79.png"/><Relationship Id="rId5" Type="http://schemas.openxmlformats.org/officeDocument/2006/relationships/image" Target="../media/image84.png"/><Relationship Id="rId6" Type="http://schemas.openxmlformats.org/officeDocument/2006/relationships/image" Target="../media/image7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emlearn.readthedocs.io/en/latest/model_optimization.html" TargetMode="External"/><Relationship Id="rId4" Type="http://schemas.openxmlformats.org/officeDocument/2006/relationships/hyperlink" Target="https://emlearn.readthedocs.io/en/latest/tree_based_models.html" TargetMode="External"/><Relationship Id="rId5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emlearn.readthedocs.io/en/latest/evaluate.html" TargetMode="External"/><Relationship Id="rId4" Type="http://schemas.openxmlformats.org/officeDocument/2006/relationships/hyperlink" Target="https://emlearn.readthedocs.io/en/latest/auto_examples/trees_hyperparameters.html" TargetMode="External"/><Relationship Id="rId5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emlearn.readthedocs.io/en/latest/auto_examples/trees_hyperparameters.html" TargetMode="External"/><Relationship Id="rId4" Type="http://schemas.openxmlformats.org/officeDocument/2006/relationships/image" Target="../media/image7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1.png"/><Relationship Id="rId4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Relationship Id="rId4" Type="http://schemas.openxmlformats.org/officeDocument/2006/relationships/image" Target="../media/image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jonnor/embeddedml/blob/master/applications/human-activity-recognition.md" TargetMode="External"/><Relationship Id="rId4" Type="http://schemas.openxmlformats.org/officeDocument/2006/relationships/hyperlink" Target="https://github.com/jonnor/embeddedml/blob/master/applications/animal-activity-recognition.md" TargetMode="External"/><Relationship Id="rId5" Type="http://schemas.openxmlformats.org/officeDocument/2006/relationships/hyperlink" Target="https://github.com/jonnor/embeddedml/blob/master/applications/gesture-recognition.md" TargetMode="External"/><Relationship Id="rId6" Type="http://schemas.openxmlformats.org/officeDocument/2006/relationships/hyperlink" Target="https://github.com/jonnor/condition-monitoring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5.png"/><Relationship Id="rId4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9.png"/><Relationship Id="rId4" Type="http://schemas.openxmlformats.org/officeDocument/2006/relationships/image" Target="../media/image93.png"/><Relationship Id="rId5" Type="http://schemas.openxmlformats.org/officeDocument/2006/relationships/hyperlink" Target="https://github.com/emlearn/emlearn-micropython/tree/master/examples/har_trees" TargetMode="External"/><Relationship Id="rId6" Type="http://schemas.openxmlformats.org/officeDocument/2006/relationships/image" Target="../media/image8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ocs.micropython.org/en/latest/develop/natmod.html" TargetMode="External"/><Relationship Id="rId4" Type="http://schemas.openxmlformats.org/officeDocument/2006/relationships/hyperlink" Target="https://docs.micropython.org/en/latest/develop/natmod.html" TargetMode="External"/><Relationship Id="rId9" Type="http://schemas.openxmlformats.org/officeDocument/2006/relationships/image" Target="../media/image14.jpg"/><Relationship Id="rId5" Type="http://schemas.openxmlformats.org/officeDocument/2006/relationships/hyperlink" Target="https://docs.micropython.org/en/latest/develop/natmod.html" TargetMode="External"/><Relationship Id="rId6" Type="http://schemas.openxmlformats.org/officeDocument/2006/relationships/hyperlink" Target="https://docs.micropython.org/en/latest/develop/cmodules.html" TargetMode="External"/><Relationship Id="rId7" Type="http://schemas.openxmlformats.org/officeDocument/2006/relationships/hyperlink" Target="https://docs.micropython.org/en/latest/develop/cmodules.html" TargetMode="External"/><Relationship Id="rId8" Type="http://schemas.openxmlformats.org/officeDocument/2006/relationships/hyperlink" Target="https://docs.micropython.org/en/latest/develop/cmodules.html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viper-ide.org/" TargetMode="External"/><Relationship Id="rId4" Type="http://schemas.openxmlformats.org/officeDocument/2006/relationships/image" Target="../media/image9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ctrTitle"/>
          </p:nvPr>
        </p:nvSpPr>
        <p:spPr>
          <a:xfrm>
            <a:off x="311708" y="2539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Sensor data processing</a:t>
            </a:r>
            <a:br>
              <a:rPr b="1" lang="en" sz="4800"/>
            </a:br>
            <a:r>
              <a:rPr b="1" lang="en" sz="4800"/>
              <a:t>on microcontrollers</a:t>
            </a:r>
            <a:br>
              <a:rPr b="1" lang="en" sz="4800"/>
            </a:br>
            <a:r>
              <a:rPr b="1" lang="en" sz="4800"/>
              <a:t>with MicroPython</a:t>
            </a:r>
            <a:endParaRPr sz="4800"/>
          </a:p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311700" y="3604101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hlinkClick r:id="rId3"/>
              </a:rPr>
              <a:t>https://github.com/emlearn/emlearn-micropython</a:t>
            </a:r>
            <a:endParaRPr b="1" sz="2100"/>
          </a:p>
        </p:txBody>
      </p:sp>
      <p:sp>
        <p:nvSpPr>
          <p:cNvPr id="195" name="Google Shape;195;p32"/>
          <p:cNvSpPr txBox="1"/>
          <p:nvPr>
            <p:ph idx="1" type="subTitle"/>
          </p:nvPr>
        </p:nvSpPr>
        <p:spPr>
          <a:xfrm>
            <a:off x="1470525" y="4373213"/>
            <a:ext cx="4461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Jon Nordby </a:t>
            </a:r>
            <a:r>
              <a:rPr lang="en" sz="1800"/>
              <a:t>&lt;</a:t>
            </a:r>
            <a:r>
              <a:rPr lang="en" sz="1800" u="sng">
                <a:hlinkClick r:id="rId4"/>
              </a:rPr>
              <a:t>jononor@gmail.com</a:t>
            </a:r>
            <a:r>
              <a:rPr lang="en" sz="1800"/>
              <a:t>&gt;</a:t>
            </a:r>
            <a:br>
              <a:rPr lang="en" sz="1800"/>
            </a:br>
            <a:r>
              <a:rPr lang="en" sz="1800"/>
              <a:t>EuroSciPy, Krakow, August 2025</a:t>
            </a:r>
            <a:endParaRPr sz="1800"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4001762" y="2419338"/>
            <a:ext cx="1140475" cy="11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 title="euroscipy_logo.png"/>
          <p:cNvPicPr preferRelativeResize="0"/>
          <p:nvPr/>
        </p:nvPicPr>
        <p:blipFill rotWithShape="1">
          <a:blip r:embed="rId6">
            <a:alphaModFix/>
          </a:blip>
          <a:srcRect b="7786" l="32549" r="31680" t="6838"/>
          <a:stretch/>
        </p:blipFill>
        <p:spPr>
          <a:xfrm>
            <a:off x="5324950" y="4421163"/>
            <a:ext cx="740824" cy="6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 title="python-logo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8750" y="4425189"/>
            <a:ext cx="691168" cy="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8">
            <a:alphaModFix/>
          </a:blip>
          <a:srcRect b="20036" l="55533" r="0" t="6162"/>
          <a:stretch/>
        </p:blipFill>
        <p:spPr>
          <a:xfrm>
            <a:off x="6917016" y="4321200"/>
            <a:ext cx="857435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311700" y="140225"/>
            <a:ext cx="43455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Continuous</a:t>
            </a:r>
            <a:r>
              <a:rPr lang="en" sz="2820"/>
              <a:t> measurement</a:t>
            </a:r>
            <a:endParaRPr sz="2820"/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1378377" y="3417600"/>
            <a:ext cx="41382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/>
              <a:t>Classify data using a </a:t>
            </a:r>
            <a:r>
              <a:rPr b="1" lang="en"/>
              <a:t>Decision Tree</a:t>
            </a:r>
            <a:r>
              <a:rPr lang="en"/>
              <a:t> </a:t>
            </a:r>
            <a:br>
              <a:rPr lang="en" sz="1400"/>
            </a:br>
            <a:r>
              <a:rPr lang="en" sz="1400"/>
              <a:t>l</a:t>
            </a:r>
            <a:r>
              <a:rPr i="1" lang="en" sz="1400"/>
              <a:t>ying/walking/standing/grazing/ruminating</a:t>
            </a:r>
            <a:br>
              <a:rPr i="1" lang="en" sz="1400"/>
            </a:br>
            <a:r>
              <a:rPr i="1" lang="en" sz="1400"/>
              <a:t>6 bytes / minute</a:t>
            </a:r>
            <a:endParaRPr sz="1400"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 rotWithShape="1">
          <a:blip r:embed="rId4">
            <a:alphaModFix/>
          </a:blip>
          <a:srcRect b="268" l="10625" r="34293" t="268"/>
          <a:stretch/>
        </p:blipFill>
        <p:spPr>
          <a:xfrm>
            <a:off x="6563825" y="0"/>
            <a:ext cx="2580175" cy="310770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6598861" y="2530681"/>
            <a:ext cx="2322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00" lIns="46600" spcFirstLastPara="1" rIns="46600" wrap="square" tIns="46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87">
                <a:solidFill>
                  <a:srgbClr val="595959"/>
                </a:solidFill>
                <a:highlight>
                  <a:schemeClr val="lt1"/>
                </a:highlight>
              </a:rPr>
              <a:t>Power Efficient Wireless Sensor Node through Edge Intelligence</a:t>
            </a:r>
            <a:endParaRPr b="1" i="1" sz="1087">
              <a:solidFill>
                <a:srgbClr val="595959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87">
                <a:solidFill>
                  <a:srgbClr val="595959"/>
                </a:solidFill>
                <a:highlight>
                  <a:schemeClr val="lt1"/>
                </a:highlight>
              </a:rPr>
              <a:t>Abhishek Damle (2022)</a:t>
            </a:r>
            <a:endParaRPr b="1" sz="1087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6402736" y="131483"/>
            <a:ext cx="1872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00" lIns="46600" spcFirstLastPara="1" rIns="46600" wrap="square" tIns="466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87">
                <a:solidFill>
                  <a:srgbClr val="595959"/>
                </a:solidFill>
                <a:highlight>
                  <a:schemeClr val="lt1"/>
                </a:highlight>
              </a:rPr>
              <a:t>Health monitoring of cows</a:t>
            </a:r>
            <a:br>
              <a:rPr b="1" i="1" lang="en" sz="1087">
                <a:solidFill>
                  <a:srgbClr val="595959"/>
                </a:solidFill>
                <a:highlight>
                  <a:schemeClr val="lt1"/>
                </a:highlight>
              </a:rPr>
            </a:br>
            <a:r>
              <a:rPr b="1" i="1" lang="en" sz="1087">
                <a:solidFill>
                  <a:srgbClr val="595959"/>
                </a:solidFill>
                <a:highlight>
                  <a:schemeClr val="lt1"/>
                </a:highlight>
              </a:rPr>
              <a:t>using accelerometer</a:t>
            </a:r>
            <a:endParaRPr b="1" sz="1087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  <p:cxnSp>
        <p:nvCxnSpPr>
          <p:cNvPr id="308" name="Google Shape;308;p41"/>
          <p:cNvCxnSpPr/>
          <p:nvPr/>
        </p:nvCxnSpPr>
        <p:spPr>
          <a:xfrm>
            <a:off x="80800" y="4638883"/>
            <a:ext cx="709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9" name="Google Shape;309;p41"/>
          <p:cNvGrpSpPr/>
          <p:nvPr/>
        </p:nvGrpSpPr>
        <p:grpSpPr>
          <a:xfrm>
            <a:off x="241632" y="3810875"/>
            <a:ext cx="899391" cy="738901"/>
            <a:chOff x="1524882" y="3971581"/>
            <a:chExt cx="899391" cy="943800"/>
          </a:xfrm>
        </p:grpSpPr>
        <p:sp>
          <p:nvSpPr>
            <p:cNvPr id="310" name="Google Shape;310;p41"/>
            <p:cNvSpPr/>
            <p:nvPr/>
          </p:nvSpPr>
          <p:spPr>
            <a:xfrm>
              <a:off x="1524882" y="4613138"/>
              <a:ext cx="4497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1974572" y="3971581"/>
              <a:ext cx="4497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cxnSp>
        <p:nvCxnSpPr>
          <p:cNvPr id="312" name="Google Shape;312;p41"/>
          <p:cNvCxnSpPr/>
          <p:nvPr/>
        </p:nvCxnSpPr>
        <p:spPr>
          <a:xfrm>
            <a:off x="241675" y="3849493"/>
            <a:ext cx="0" cy="79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41"/>
          <p:cNvCxnSpPr/>
          <p:nvPr/>
        </p:nvCxnSpPr>
        <p:spPr>
          <a:xfrm>
            <a:off x="5388200" y="3849493"/>
            <a:ext cx="0" cy="79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4" name="Google Shape;314;p41"/>
          <p:cNvSpPr txBox="1"/>
          <p:nvPr/>
        </p:nvSpPr>
        <p:spPr>
          <a:xfrm>
            <a:off x="1335600" y="4668840"/>
            <a:ext cx="10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Active time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315" name="Google Shape;315;p41"/>
          <p:cNvCxnSpPr/>
          <p:nvPr/>
        </p:nvCxnSpPr>
        <p:spPr>
          <a:xfrm>
            <a:off x="216113" y="4886003"/>
            <a:ext cx="105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16" name="Google Shape;316;p41"/>
          <p:cNvCxnSpPr/>
          <p:nvPr/>
        </p:nvCxnSpPr>
        <p:spPr>
          <a:xfrm>
            <a:off x="216125" y="4733965"/>
            <a:ext cx="513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17" name="Google Shape;317;p41"/>
          <p:cNvSpPr txBox="1"/>
          <p:nvPr/>
        </p:nvSpPr>
        <p:spPr>
          <a:xfrm>
            <a:off x="5388200" y="4589404"/>
            <a:ext cx="132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Measurement interval</a:t>
            </a:r>
            <a:endParaRPr b="1" sz="1200">
              <a:solidFill>
                <a:schemeClr val="dk2"/>
              </a:solidFill>
            </a:endParaRPr>
          </a:p>
        </p:txBody>
      </p:sp>
      <p:grpSp>
        <p:nvGrpSpPr>
          <p:cNvPr id="318" name="Google Shape;318;p41"/>
          <p:cNvGrpSpPr/>
          <p:nvPr/>
        </p:nvGrpSpPr>
        <p:grpSpPr>
          <a:xfrm>
            <a:off x="4905529" y="685799"/>
            <a:ext cx="1248856" cy="1166087"/>
            <a:chOff x="3533275" y="2308819"/>
            <a:chExt cx="1672500" cy="1166087"/>
          </a:xfrm>
        </p:grpSpPr>
        <p:sp>
          <p:nvSpPr>
            <p:cNvPr id="319" name="Google Shape;319;p41"/>
            <p:cNvSpPr/>
            <p:nvPr/>
          </p:nvSpPr>
          <p:spPr>
            <a:xfrm>
              <a:off x="3533275" y="2308819"/>
              <a:ext cx="1672500" cy="3693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Processing</a:t>
              </a:r>
              <a:endParaRPr sz="1200"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3533275" y="2707203"/>
              <a:ext cx="1672500" cy="3693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Sensor reading</a:t>
              </a:r>
              <a:endParaRPr sz="1200"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3533275" y="3105606"/>
              <a:ext cx="1672500" cy="369300"/>
            </a:xfrm>
            <a:prstGeom prst="rect">
              <a:avLst/>
            </a:prstGeom>
            <a:solidFill>
              <a:srgbClr val="6FA8D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Send</a:t>
              </a:r>
              <a:endParaRPr sz="1200"/>
            </a:p>
          </p:txBody>
        </p:sp>
      </p:grpSp>
      <p:sp>
        <p:nvSpPr>
          <p:cNvPr id="322" name="Google Shape;322;p41"/>
          <p:cNvSpPr/>
          <p:nvPr/>
        </p:nvSpPr>
        <p:spPr>
          <a:xfrm>
            <a:off x="241675" y="4543801"/>
            <a:ext cx="6411600" cy="651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23" name="Google Shape;323;p41"/>
          <p:cNvCxnSpPr/>
          <p:nvPr/>
        </p:nvCxnSpPr>
        <p:spPr>
          <a:xfrm>
            <a:off x="80800" y="3322508"/>
            <a:ext cx="709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24" name="Google Shape;324;p41"/>
          <p:cNvGrpSpPr/>
          <p:nvPr/>
        </p:nvGrpSpPr>
        <p:grpSpPr>
          <a:xfrm>
            <a:off x="241681" y="2488490"/>
            <a:ext cx="732786" cy="738901"/>
            <a:chOff x="1620331" y="3964000"/>
            <a:chExt cx="732786" cy="943800"/>
          </a:xfrm>
        </p:grpSpPr>
        <p:sp>
          <p:nvSpPr>
            <p:cNvPr id="325" name="Google Shape;325;p41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cxnSp>
        <p:nvCxnSpPr>
          <p:cNvPr id="327" name="Google Shape;327;p41"/>
          <p:cNvCxnSpPr/>
          <p:nvPr/>
        </p:nvCxnSpPr>
        <p:spPr>
          <a:xfrm>
            <a:off x="241675" y="2533118"/>
            <a:ext cx="0" cy="79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1"/>
          <p:cNvCxnSpPr/>
          <p:nvPr/>
        </p:nvCxnSpPr>
        <p:spPr>
          <a:xfrm>
            <a:off x="5388200" y="2533118"/>
            <a:ext cx="0" cy="79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9" name="Google Shape;329;p41"/>
          <p:cNvSpPr/>
          <p:nvPr/>
        </p:nvSpPr>
        <p:spPr>
          <a:xfrm>
            <a:off x="241675" y="3227426"/>
            <a:ext cx="6411600" cy="651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330" name="Google Shape;330;p41"/>
          <p:cNvGrpSpPr/>
          <p:nvPr/>
        </p:nvGrpSpPr>
        <p:grpSpPr>
          <a:xfrm>
            <a:off x="1275131" y="2459265"/>
            <a:ext cx="732786" cy="738901"/>
            <a:chOff x="1620331" y="3964000"/>
            <a:chExt cx="732786" cy="943800"/>
          </a:xfrm>
        </p:grpSpPr>
        <p:sp>
          <p:nvSpPr>
            <p:cNvPr id="331" name="Google Shape;331;p41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grpSp>
        <p:nvGrpSpPr>
          <p:cNvPr id="333" name="Google Shape;333;p41"/>
          <p:cNvGrpSpPr/>
          <p:nvPr/>
        </p:nvGrpSpPr>
        <p:grpSpPr>
          <a:xfrm>
            <a:off x="2448543" y="2488490"/>
            <a:ext cx="732786" cy="738901"/>
            <a:chOff x="1620331" y="3964000"/>
            <a:chExt cx="732786" cy="943800"/>
          </a:xfrm>
        </p:grpSpPr>
        <p:sp>
          <p:nvSpPr>
            <p:cNvPr id="334" name="Google Shape;334;p41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grpSp>
        <p:nvGrpSpPr>
          <p:cNvPr id="336" name="Google Shape;336;p41"/>
          <p:cNvGrpSpPr/>
          <p:nvPr/>
        </p:nvGrpSpPr>
        <p:grpSpPr>
          <a:xfrm>
            <a:off x="3546418" y="2488490"/>
            <a:ext cx="732786" cy="738901"/>
            <a:chOff x="1620331" y="3964000"/>
            <a:chExt cx="732786" cy="943800"/>
          </a:xfrm>
        </p:grpSpPr>
        <p:sp>
          <p:nvSpPr>
            <p:cNvPr id="337" name="Google Shape;337;p41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4506181" y="2488490"/>
            <a:ext cx="732786" cy="738901"/>
            <a:chOff x="1620331" y="3964000"/>
            <a:chExt cx="732786" cy="943800"/>
          </a:xfrm>
        </p:grpSpPr>
        <p:sp>
          <p:nvSpPr>
            <p:cNvPr id="340" name="Google Shape;340;p41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grpSp>
        <p:nvGrpSpPr>
          <p:cNvPr id="342" name="Google Shape;342;p41"/>
          <p:cNvGrpSpPr/>
          <p:nvPr/>
        </p:nvGrpSpPr>
        <p:grpSpPr>
          <a:xfrm>
            <a:off x="5388206" y="2458540"/>
            <a:ext cx="732786" cy="738901"/>
            <a:chOff x="1620331" y="3964000"/>
            <a:chExt cx="732786" cy="943800"/>
          </a:xfrm>
        </p:grpSpPr>
        <p:sp>
          <p:nvSpPr>
            <p:cNvPr id="343" name="Google Shape;343;p41"/>
            <p:cNvSpPr/>
            <p:nvPr/>
          </p:nvSpPr>
          <p:spPr>
            <a:xfrm>
              <a:off x="1620331" y="4613138"/>
              <a:ext cx="885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grpSp>
        <p:nvGrpSpPr>
          <p:cNvPr id="345" name="Google Shape;345;p41"/>
          <p:cNvGrpSpPr/>
          <p:nvPr/>
        </p:nvGrpSpPr>
        <p:grpSpPr>
          <a:xfrm>
            <a:off x="5388207" y="3804125"/>
            <a:ext cx="928791" cy="738901"/>
            <a:chOff x="1524882" y="3971581"/>
            <a:chExt cx="928791" cy="943800"/>
          </a:xfrm>
        </p:grpSpPr>
        <p:sp>
          <p:nvSpPr>
            <p:cNvPr id="346" name="Google Shape;346;p41"/>
            <p:cNvSpPr/>
            <p:nvPr/>
          </p:nvSpPr>
          <p:spPr>
            <a:xfrm>
              <a:off x="1524882" y="4613138"/>
              <a:ext cx="4497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1974573" y="3971581"/>
              <a:ext cx="4791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311703" y="1404200"/>
            <a:ext cx="43455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/>
              <a:t>Send accelerometer data continuously</a:t>
            </a:r>
            <a:br>
              <a:rPr lang="en"/>
            </a:br>
            <a:r>
              <a:rPr lang="en" sz="1400"/>
              <a:t>6 kB bytes/minute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>
            <p:ph type="title"/>
          </p:nvPr>
        </p:nvSpPr>
        <p:spPr>
          <a:xfrm>
            <a:off x="191725" y="140825"/>
            <a:ext cx="4955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Act locally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/>
          <p:nvPr>
            <p:ph idx="12" type="sldNum"/>
          </p:nvPr>
        </p:nvSpPr>
        <p:spPr>
          <a:xfrm>
            <a:off x="6457949" y="4767263"/>
            <a:ext cx="22694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field with trees and a target&#10;&#10;Description automatically generated" id="356" name="Google Shape;356;p42"/>
          <p:cNvPicPr preferRelativeResize="0"/>
          <p:nvPr/>
        </p:nvPicPr>
        <p:blipFill rotWithShape="1">
          <a:blip r:embed="rId3">
            <a:alphaModFix/>
          </a:blip>
          <a:srcRect b="1809" l="38769" r="28730" t="63594"/>
          <a:stretch/>
        </p:blipFill>
        <p:spPr>
          <a:xfrm>
            <a:off x="5504650" y="-64825"/>
            <a:ext cx="3639350" cy="2905706"/>
          </a:xfrm>
          <a:prstGeom prst="rect">
            <a:avLst/>
          </a:prstGeom>
          <a:noFill/>
          <a:ln cap="flat" cmpd="sng" w="102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7" name="Google Shape;357;p42"/>
          <p:cNvSpPr txBox="1"/>
          <p:nvPr>
            <p:ph idx="1" type="body"/>
          </p:nvPr>
        </p:nvSpPr>
        <p:spPr>
          <a:xfrm>
            <a:off x="237900" y="839500"/>
            <a:ext cx="52947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" sz="1800"/>
              <a:t>Task</a:t>
            </a:r>
            <a:r>
              <a:rPr b="1" lang="en" sz="1800"/>
              <a:t>:</a:t>
            </a:r>
            <a:br>
              <a:rPr lang="en" sz="1800"/>
            </a:br>
            <a:r>
              <a:rPr lang="en" sz="1800"/>
              <a:t>Give vaccinated bait </a:t>
            </a:r>
            <a:r>
              <a:rPr i="1" lang="en" sz="1800"/>
              <a:t>only</a:t>
            </a:r>
            <a:r>
              <a:rPr lang="en" sz="1800"/>
              <a:t> to Tasmanian devils</a:t>
            </a:r>
            <a:endParaRPr sz="1800"/>
          </a:p>
          <a:p>
            <a:pPr indent="0" lvl="0" marL="10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" sz="1800"/>
              <a:t>Trigger: </a:t>
            </a:r>
            <a:r>
              <a:rPr lang="en" sz="1800"/>
              <a:t>PIR sensor</a:t>
            </a:r>
            <a:endParaRPr sz="1800"/>
          </a:p>
          <a:p>
            <a:pPr indent="0" lvl="0" marL="10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br>
              <a:rPr lang="en" sz="1800"/>
            </a:br>
            <a:r>
              <a:rPr lang="en" sz="1800"/>
              <a:t>Wake up</a:t>
            </a:r>
            <a:endParaRPr sz="1800"/>
          </a:p>
          <a:p>
            <a:pPr indent="0" lvl="0" marL="10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800"/>
              <a:t>Classify image using CNN</a:t>
            </a:r>
            <a:br>
              <a:rPr lang="en" sz="1800"/>
            </a:br>
            <a:r>
              <a:rPr lang="en" sz="1800"/>
              <a:t>if is_Taz:</a:t>
            </a:r>
            <a:br>
              <a:rPr lang="en" sz="1800"/>
            </a:br>
            <a:r>
              <a:rPr lang="en" sz="1800"/>
              <a:t>	dispense_bait()</a:t>
            </a:r>
            <a:endParaRPr sz="1800"/>
          </a:p>
          <a:p>
            <a:pPr indent="0" lvl="0" marL="10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800"/>
          </a:p>
          <a:p>
            <a:pPr indent="0" lvl="0" marL="10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800"/>
              <a:t>Send event over LoRaWAN</a:t>
            </a:r>
            <a:endParaRPr sz="1800"/>
          </a:p>
        </p:txBody>
      </p:sp>
      <p:pic>
        <p:nvPicPr>
          <p:cNvPr descr="A close-up of a bear&#10;&#10;Description automatically generated" id="358" name="Google Shape;358;p42"/>
          <p:cNvPicPr preferRelativeResize="0"/>
          <p:nvPr/>
        </p:nvPicPr>
        <p:blipFill rotWithShape="1">
          <a:blip r:embed="rId4">
            <a:alphaModFix/>
          </a:blip>
          <a:srcRect b="0" l="14773" r="34493" t="49034"/>
          <a:stretch/>
        </p:blipFill>
        <p:spPr>
          <a:xfrm>
            <a:off x="5504650" y="2401275"/>
            <a:ext cx="3639350" cy="27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/>
          <p:nvPr/>
        </p:nvSpPr>
        <p:spPr>
          <a:xfrm>
            <a:off x="5082000" y="1706550"/>
            <a:ext cx="40620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  <a:t>EdgeAI bait dispenser </a:t>
            </a: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  <a:t>to vaccinate</a:t>
            </a:r>
            <a:b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  <a:t> the Tasmanian devil </a:t>
            </a: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  <a:t>(Sarcophilus harrisii) </a:t>
            </a:r>
            <a:b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  <a:t>against the devil facial tumour disease</a:t>
            </a:r>
            <a:b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Prithul Chaturvedi</a:t>
            </a:r>
            <a:r>
              <a:rPr baseline="30000" lang="en" sz="1600">
                <a:solidFill>
                  <a:schemeClr val="dk1"/>
                </a:solidFill>
                <a:highlight>
                  <a:schemeClr val="lt1"/>
                </a:highlight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, Andrew S. Flies, et al.</a:t>
            </a:r>
            <a:endParaRPr i="1" sz="1600">
              <a:highlight>
                <a:schemeClr val="lt1"/>
              </a:highlight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 rotWithShape="1">
          <a:blip r:embed="rId5">
            <a:alphaModFix/>
          </a:blip>
          <a:srcRect b="0" l="0" r="8817" t="0"/>
          <a:stretch/>
        </p:blipFill>
        <p:spPr>
          <a:xfrm>
            <a:off x="3176850" y="4434175"/>
            <a:ext cx="1662450" cy="6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 title="univesity-tazmani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725" y="4361945"/>
            <a:ext cx="2173300" cy="679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br>
              <a:rPr lang="en"/>
            </a:br>
            <a:r>
              <a:rPr lang="en"/>
              <a:t>tour</a:t>
            </a:r>
            <a:endParaRPr/>
          </a:p>
        </p:txBody>
      </p:sp>
      <p:sp>
        <p:nvSpPr>
          <p:cNvPr id="367" name="Google Shape;367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00" y="3153700"/>
            <a:ext cx="26789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Introduction</a:t>
            </a:r>
            <a:endParaRPr/>
          </a:p>
        </p:txBody>
      </p:sp>
      <p:sp>
        <p:nvSpPr>
          <p:cNvPr id="375" name="Google Shape;375;p44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Implements a subset of Python 3.x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devices with 128 kB+ RAM</a:t>
            </a:r>
            <a:br>
              <a:rPr lang="en"/>
            </a:br>
            <a:r>
              <a:rPr lang="en"/>
              <a:t>Supports 8+ microcontroller families directly,</a:t>
            </a:r>
            <a:br>
              <a:rPr lang="en"/>
            </a:br>
            <a:r>
              <a:rPr lang="en"/>
              <a:t>many more via Zephyr RTOS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Official webpage</a:t>
            </a:r>
            <a:r>
              <a:rPr b="1" lang="en"/>
              <a:t>: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https://micropython.org</a:t>
            </a:r>
            <a:endParaRPr b="1"/>
          </a:p>
        </p:txBody>
      </p:sp>
      <p:grpSp>
        <p:nvGrpSpPr>
          <p:cNvPr id="376" name="Google Shape;376;p44"/>
          <p:cNvGrpSpPr/>
          <p:nvPr/>
        </p:nvGrpSpPr>
        <p:grpSpPr>
          <a:xfrm>
            <a:off x="311700" y="2946317"/>
            <a:ext cx="6481809" cy="1359749"/>
            <a:chOff x="311700" y="2492667"/>
            <a:chExt cx="6481809" cy="1359749"/>
          </a:xfrm>
        </p:grpSpPr>
        <p:pic>
          <p:nvPicPr>
            <p:cNvPr id="377" name="Google Shape;377;p44"/>
            <p:cNvPicPr preferRelativeResize="0"/>
            <p:nvPr/>
          </p:nvPicPr>
          <p:blipFill rotWithShape="1">
            <a:blip r:embed="rId4">
              <a:alphaModFix/>
            </a:blip>
            <a:srcRect b="8651" l="1953" r="60186" t="6696"/>
            <a:stretch/>
          </p:blipFill>
          <p:spPr>
            <a:xfrm>
              <a:off x="311700" y="2492667"/>
              <a:ext cx="1010320" cy="1359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54210" y="2525384"/>
              <a:ext cx="1294265" cy="1294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09374" y="2525404"/>
              <a:ext cx="1294265" cy="1294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44" title="Zephyr_color-13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13175" y="2525375"/>
              <a:ext cx="2480334" cy="12942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1" name="Google Shape;38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 rotWithShape="1">
          <a:blip r:embed="rId3">
            <a:alphaModFix/>
          </a:blip>
          <a:srcRect b="16389" l="11556" r="16666" t="15407"/>
          <a:stretch/>
        </p:blipFill>
        <p:spPr>
          <a:xfrm rot="2099982">
            <a:off x="6041457" y="1743762"/>
            <a:ext cx="2464460" cy="15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Installing</a:t>
            </a:r>
            <a:endParaRPr/>
          </a:p>
        </p:txBody>
      </p:sp>
      <p:sp>
        <p:nvSpPr>
          <p:cNvPr id="388" name="Google Shape;388;p45"/>
          <p:cNvSpPr txBox="1"/>
          <p:nvPr/>
        </p:nvSpPr>
        <p:spPr>
          <a:xfrm>
            <a:off x="311700" y="1134350"/>
            <a:ext cx="647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Download prebuilt firmware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https://micropython.org/download/?port=esp32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Flash firmware to device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esptool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erase_flash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write_flash -z 0 micropython-v1.17.bin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Connect to device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/>
              <a:t>pip install mpremote</a:t>
            </a:r>
            <a:br>
              <a:rPr lang="en" sz="1800"/>
            </a:br>
            <a:r>
              <a:rPr lang="en" sz="1800"/>
              <a:t>	</a:t>
            </a:r>
            <a:r>
              <a:rPr lang="en"/>
              <a:t>mpremote repl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/>
              <a:t>IDE (optional): Thonny, VS Code, et.c.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5"/>
          <p:cNvPicPr preferRelativeResize="0"/>
          <p:nvPr/>
        </p:nvPicPr>
        <p:blipFill rotWithShape="1">
          <a:blip r:embed="rId5">
            <a:alphaModFix/>
          </a:blip>
          <a:srcRect b="36019" l="1728" r="31283" t="30538"/>
          <a:stretch/>
        </p:blipFill>
        <p:spPr>
          <a:xfrm>
            <a:off x="3755575" y="3382450"/>
            <a:ext cx="4762375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"/>
          <p:cNvSpPr txBox="1"/>
          <p:nvPr>
            <p:ph idx="1" type="body"/>
          </p:nvPr>
        </p:nvSpPr>
        <p:spPr>
          <a:xfrm>
            <a:off x="311700" y="1152475"/>
            <a:ext cx="5082000" cy="3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High degree of compatibility - but never 100%</a:t>
            </a:r>
            <a:br>
              <a:rPr b="1" lang="en"/>
            </a:br>
            <a:r>
              <a:rPr lang="en"/>
              <a:t>Continuous job to keep up with CPython</a:t>
            </a:r>
            <a:br>
              <a:rPr lang="en"/>
            </a:br>
            <a:r>
              <a:rPr lang="en"/>
              <a:t>Some differences inherent  - from &lt; 1 MB RAM and FLASH</a:t>
            </a:r>
            <a:br>
              <a:rPr lang="en"/>
            </a:br>
            <a:br>
              <a:rPr lang="en"/>
            </a:br>
            <a:r>
              <a:rPr b="1" lang="en" sz="1800"/>
              <a:t>Included libraries are minimal</a:t>
            </a:r>
            <a:br>
              <a:rPr lang="en"/>
            </a:br>
            <a:r>
              <a:rPr lang="en"/>
              <a:t>micropython-lib has more </a:t>
            </a:r>
            <a:r>
              <a:rPr lang="en"/>
              <a:t>extensive</a:t>
            </a:r>
            <a:r>
              <a:rPr lang="en"/>
              <a:t>/featured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https://github.com/micropython/micropython-lib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Known incompatibilities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https://docs.micropython.org/en/latest/genrst/index.html</a:t>
            </a:r>
            <a:br>
              <a:rPr lang="en" u="sng">
                <a:solidFill>
                  <a:schemeClr val="hlink"/>
                </a:solidFill>
                <a:hlinkClick r:id="rId5"/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#micropython-differences-from-cpython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b="1" lang="en" sz="1900"/>
              <a:t>Not implemented </a:t>
            </a:r>
            <a:r>
              <a:rPr lang="en" sz="1900"/>
              <a:t>(by CPython major release)</a:t>
            </a:r>
            <a:br>
              <a:rPr b="1" lang="en"/>
            </a:br>
            <a:r>
              <a:rPr lang="en" u="sng">
                <a:solidFill>
                  <a:schemeClr val="hlink"/>
                </a:solidFill>
                <a:hlinkClick r:id="rId7"/>
              </a:rPr>
              <a:t>https://github.com/micropython/micropython/issues/</a:t>
            </a:r>
            <a:br>
              <a:rPr lang="en" u="sng">
                <a:solidFill>
                  <a:schemeClr val="hlink"/>
                </a:solidFill>
                <a:hlinkClick r:id="rId8"/>
              </a:rPr>
            </a:br>
            <a:r>
              <a:rPr lang="en" u="sng">
                <a:solidFill>
                  <a:schemeClr val="hlink"/>
                </a:solidFill>
                <a:hlinkClick r:id="rId9"/>
              </a:rPr>
              <a:t>7919#issuecomment-1025221807</a:t>
            </a:r>
            <a:r>
              <a:rPr lang="en"/>
              <a:t> </a:t>
            </a:r>
            <a:br>
              <a:rPr b="1" lang="en"/>
            </a:br>
            <a:br>
              <a:rPr b="1" lang="en"/>
            </a:br>
            <a:endParaRPr b="1"/>
          </a:p>
        </p:txBody>
      </p:sp>
      <p:sp>
        <p:nvSpPr>
          <p:cNvPr id="397" name="Google Shape;397;p46"/>
          <p:cNvSpPr txBox="1"/>
          <p:nvPr>
            <p:ph idx="2" type="body"/>
          </p:nvPr>
        </p:nvSpPr>
        <p:spPr>
          <a:xfrm>
            <a:off x="5393700" y="1932975"/>
            <a:ext cx="3580800" cy="14568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 CFFI or C module compatibility!</a:t>
            </a:r>
            <a:br>
              <a:rPr lang="en"/>
            </a:br>
            <a:r>
              <a:rPr lang="en"/>
              <a:t>But there is another C API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=&gt; No standard PyData stack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are alternatives</a:t>
            </a:r>
            <a:endParaRPr/>
          </a:p>
        </p:txBody>
      </p:sp>
      <p:sp>
        <p:nvSpPr>
          <p:cNvPr id="398" name="Google Shape;398;p46"/>
          <p:cNvSpPr txBox="1"/>
          <p:nvPr/>
        </p:nvSpPr>
        <p:spPr>
          <a:xfrm>
            <a:off x="228775" y="4507800"/>
            <a:ext cx="42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99" name="Google Shape;399;p46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MicroPython </a:t>
            </a:r>
            <a:r>
              <a:rPr i="1" lang="en"/>
              <a:t>is</a:t>
            </a:r>
            <a:r>
              <a:rPr lang="en"/>
              <a:t> Python - but not CPython</a:t>
            </a:r>
            <a:endParaRPr/>
          </a:p>
        </p:txBody>
      </p:sp>
      <p:pic>
        <p:nvPicPr>
          <p:cNvPr id="400" name="Google Shape;400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7"/>
          <p:cNvSpPr txBox="1"/>
          <p:nvPr>
            <p:ph idx="1" type="body"/>
          </p:nvPr>
        </p:nvSpPr>
        <p:spPr>
          <a:xfrm>
            <a:off x="311700" y="923875"/>
            <a:ext cx="5644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https://docs.micropython.org/en/latest/library/machine.html</a:t>
            </a:r>
            <a:r>
              <a:rPr lang="en"/>
              <a:t> </a:t>
            </a:r>
            <a:endParaRPr/>
          </a:p>
        </p:txBody>
      </p:sp>
      <p:sp>
        <p:nvSpPr>
          <p:cNvPr id="407" name="Google Shape;407;p47"/>
          <p:cNvSpPr txBox="1"/>
          <p:nvPr>
            <p:ph idx="2" type="body"/>
          </p:nvPr>
        </p:nvSpPr>
        <p:spPr>
          <a:xfrm>
            <a:off x="5399025" y="1152475"/>
            <a:ext cx="343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Abstraction Layer</a:t>
            </a:r>
            <a:br>
              <a:rPr b="1" lang="en"/>
            </a:br>
            <a:r>
              <a:rPr lang="en"/>
              <a:t>for microcontroller peripherals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Same on all hardware/ports</a:t>
            </a:r>
            <a:br>
              <a:rPr lang="en"/>
            </a:br>
            <a:r>
              <a:rPr lang="en"/>
              <a:t>* with exceptions</a:t>
            </a:r>
            <a:endParaRPr/>
          </a:p>
        </p:txBody>
      </p:sp>
      <p:sp>
        <p:nvSpPr>
          <p:cNvPr id="408" name="Google Shape;408;p47"/>
          <p:cNvSpPr txBox="1"/>
          <p:nvPr/>
        </p:nvSpPr>
        <p:spPr>
          <a:xfrm>
            <a:off x="228775" y="4507800"/>
            <a:ext cx="42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09" name="Google Shape;409;p47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Hardware access - the </a:t>
            </a:r>
            <a:r>
              <a:rPr b="1" lang="en"/>
              <a:t>machine</a:t>
            </a:r>
            <a:r>
              <a:rPr lang="en"/>
              <a:t> module</a:t>
            </a:r>
            <a:endParaRPr/>
          </a:p>
        </p:txBody>
      </p:sp>
      <p:pic>
        <p:nvPicPr>
          <p:cNvPr id="410" name="Google Shape;410;p47"/>
          <p:cNvPicPr preferRelativeResize="0"/>
          <p:nvPr/>
        </p:nvPicPr>
        <p:blipFill rotWithShape="1">
          <a:blip r:embed="rId4">
            <a:alphaModFix/>
          </a:blip>
          <a:srcRect b="0" l="0" r="12157" t="0"/>
          <a:stretch/>
        </p:blipFill>
        <p:spPr>
          <a:xfrm>
            <a:off x="311699" y="1402325"/>
            <a:ext cx="4759726" cy="35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7" title="mcu-069c20c92e0ec6b6e163f3030c69d2a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6050" y="2486825"/>
            <a:ext cx="2415050" cy="24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8"/>
          <p:cNvSpPr txBox="1"/>
          <p:nvPr>
            <p:ph idx="1" type="body"/>
          </p:nvPr>
        </p:nvSpPr>
        <p:spPr>
          <a:xfrm>
            <a:off x="311700" y="185525"/>
            <a:ext cx="4991100" cy="47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WiFi </a:t>
            </a:r>
            <a:br>
              <a:rPr b="1" lang="en" sz="1800"/>
            </a:br>
            <a:r>
              <a:rPr b="1" lang="en" u="sng">
                <a:solidFill>
                  <a:schemeClr val="hlink"/>
                </a:solidFill>
                <a:hlinkClick r:id="rId3"/>
              </a:rPr>
              <a:t>network.WLAN</a:t>
            </a:r>
            <a:r>
              <a:rPr b="1" lang="en"/>
              <a:t> </a:t>
            </a:r>
            <a:br>
              <a:rPr b="1" lang="en"/>
            </a:br>
            <a:br>
              <a:rPr b="1" lang="en" sz="1800"/>
            </a:br>
            <a:r>
              <a:rPr b="1" lang="en" sz="1800"/>
              <a:t>Ethernet </a:t>
            </a:r>
            <a:br>
              <a:rPr b="1" lang="en" sz="1800"/>
            </a:br>
            <a:r>
              <a:rPr b="1" lang="en" u="sng">
                <a:solidFill>
                  <a:schemeClr val="hlink"/>
                </a:solidFill>
                <a:hlinkClick r:id="rId4"/>
              </a:rPr>
              <a:t>network.LAN</a:t>
            </a:r>
            <a:br>
              <a:rPr b="1" lang="en" sz="1800"/>
            </a:b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BLE - Bluetooth Low Energy</a:t>
            </a:r>
            <a:br>
              <a:rPr lang="en"/>
            </a:br>
            <a:r>
              <a:rPr b="1"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aioble</a:t>
            </a:r>
            <a:r>
              <a:rPr b="1" lang="en"/>
              <a:t> - </a:t>
            </a:r>
            <a:r>
              <a:rPr lang="en"/>
              <a:t>high-level application API, asyncio</a:t>
            </a:r>
            <a:br>
              <a:rPr b="1" lang="en"/>
            </a:br>
            <a:r>
              <a:rPr b="1"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bluetooth</a:t>
            </a:r>
            <a:r>
              <a:rPr b="1" lang="en"/>
              <a:t> </a:t>
            </a:r>
            <a:r>
              <a:rPr lang="en"/>
              <a:t>- low-level hardware-layer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" sz="1800"/>
            </a:br>
            <a:r>
              <a:rPr b="1" lang="en" sz="1800"/>
              <a:t>Cellular (4G / LTE) </a:t>
            </a:r>
            <a:br>
              <a:rPr b="1" lang="en" sz="1800"/>
            </a:br>
            <a:r>
              <a:rPr b="1"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network.PPP</a:t>
            </a:r>
            <a:br>
              <a:rPr b="1" lang="en" sz="1800"/>
            </a:br>
            <a:br>
              <a:rPr b="1" lang="en" sz="1800"/>
            </a:br>
            <a:r>
              <a:rPr b="1" lang="en" sz="1800"/>
              <a:t>LoRa / LoRaWAN </a:t>
            </a:r>
            <a:br>
              <a:rPr b="1" lang="en" sz="1800"/>
            </a:br>
            <a:r>
              <a:rPr b="1" lang="en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micropython-lib: lora</a:t>
            </a:r>
            <a:r>
              <a:rPr lang="en"/>
              <a:t> </a:t>
            </a:r>
            <a:endParaRPr/>
          </a:p>
        </p:txBody>
      </p:sp>
      <p:sp>
        <p:nvSpPr>
          <p:cNvPr id="419" name="Google Shape;419;p48"/>
          <p:cNvSpPr txBox="1"/>
          <p:nvPr>
            <p:ph type="title"/>
          </p:nvPr>
        </p:nvSpPr>
        <p:spPr>
          <a:xfrm>
            <a:off x="6317925" y="445025"/>
            <a:ext cx="2514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Connectivity</a:t>
            </a:r>
            <a:endParaRPr/>
          </a:p>
        </p:txBody>
      </p:sp>
      <p:pic>
        <p:nvPicPr>
          <p:cNvPr id="420" name="Google Shape;420;p48" title="LoRaWAN_Logo.svg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0025" y="4180907"/>
            <a:ext cx="1947899" cy="62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8" title="WiFi_Logo.svg.png"/>
          <p:cNvPicPr preferRelativeResize="0"/>
          <p:nvPr/>
        </p:nvPicPr>
        <p:blipFill rotWithShape="1">
          <a:blip r:embed="rId10">
            <a:alphaModFix/>
          </a:blip>
          <a:srcRect b="0" l="3440" r="-3439" t="0"/>
          <a:stretch/>
        </p:blipFill>
        <p:spPr>
          <a:xfrm>
            <a:off x="4186475" y="220808"/>
            <a:ext cx="1227750" cy="72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8" title="Bluetooth.png"/>
          <p:cNvPicPr preferRelativeResize="0"/>
          <p:nvPr/>
        </p:nvPicPr>
        <p:blipFill rotWithShape="1">
          <a:blip r:embed="rId11">
            <a:alphaModFix/>
          </a:blip>
          <a:srcRect b="15441" l="11699" r="0" t="19267"/>
          <a:stretch/>
        </p:blipFill>
        <p:spPr>
          <a:xfrm>
            <a:off x="4152950" y="2157478"/>
            <a:ext cx="2090376" cy="7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8" title="4g-lte.jpg"/>
          <p:cNvPicPr preferRelativeResize="0"/>
          <p:nvPr/>
        </p:nvPicPr>
        <p:blipFill rotWithShape="1">
          <a:blip r:embed="rId12">
            <a:alphaModFix/>
          </a:blip>
          <a:srcRect b="23899" l="13038" r="15517" t="26371"/>
          <a:stretch/>
        </p:blipFill>
        <p:spPr>
          <a:xfrm>
            <a:off x="4256225" y="3123779"/>
            <a:ext cx="1227750" cy="8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8" title="ethernet-.jpg"/>
          <p:cNvPicPr preferRelativeResize="0"/>
          <p:nvPr/>
        </p:nvPicPr>
        <p:blipFill rotWithShape="1">
          <a:blip r:embed="rId13">
            <a:alphaModFix/>
          </a:blip>
          <a:srcRect b="10754" l="0" r="0" t="13453"/>
          <a:stretch/>
        </p:blipFill>
        <p:spPr>
          <a:xfrm>
            <a:off x="4118550" y="1109025"/>
            <a:ext cx="1068075" cy="8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9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9"/>
          <p:cNvSpPr txBox="1"/>
          <p:nvPr>
            <p:ph idx="1" type="body"/>
          </p:nvPr>
        </p:nvSpPr>
        <p:spPr>
          <a:xfrm>
            <a:off x="311700" y="1000075"/>
            <a:ext cx="5447700" cy="3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Enabled on most ports/hardware</a:t>
            </a:r>
            <a:br>
              <a:rPr lang="en" sz="1600"/>
            </a:br>
            <a:r>
              <a:rPr lang="en" sz="1600"/>
              <a:t>(with sufficient resources)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Internal FLASH</a:t>
            </a:r>
            <a:r>
              <a:rPr lang="en" sz="1600"/>
              <a:t> and/or </a:t>
            </a:r>
            <a:r>
              <a:rPr b="1" lang="en" sz="1600"/>
              <a:t>SDCard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LittleFS</a:t>
            </a:r>
            <a:r>
              <a:rPr lang="en" sz="1600"/>
              <a:t> or </a:t>
            </a:r>
            <a:r>
              <a:rPr b="1" lang="en" sz="1600"/>
              <a:t>FAT32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Save/load from standard files</a:t>
            </a:r>
            <a:r>
              <a:rPr lang="en" sz="1600"/>
              <a:t> [1]</a:t>
            </a:r>
            <a:br>
              <a:rPr lang="en" sz="1600"/>
            </a:br>
            <a:br>
              <a:rPr lang="en" sz="1600"/>
            </a:br>
            <a:r>
              <a:rPr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https://docs.micropython.org</a:t>
            </a:r>
            <a:br>
              <a:rPr lang="en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/en/latest/reference/filesystem.html</a:t>
            </a:r>
            <a:r>
              <a:rPr lang="en" sz="1600"/>
              <a:t> </a:t>
            </a:r>
            <a:endParaRPr sz="1600"/>
          </a:p>
        </p:txBody>
      </p:sp>
      <p:sp>
        <p:nvSpPr>
          <p:cNvPr id="432" name="Google Shape;432;p49"/>
          <p:cNvSpPr txBox="1"/>
          <p:nvPr>
            <p:ph idx="2" type="body"/>
          </p:nvPr>
        </p:nvSpPr>
        <p:spPr>
          <a:xfrm>
            <a:off x="4166950" y="951175"/>
            <a:ext cx="469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Tool for </a:t>
            </a:r>
            <a:r>
              <a:rPr b="1" lang="en" sz="1600"/>
              <a:t>PC &lt;-&gt; microcontroller communication</a:t>
            </a:r>
            <a:br>
              <a:rPr lang="en" sz="1600"/>
            </a:b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6"/>
              </a:rPr>
              <a:t>https://docs.micropython.org</a:t>
            </a:r>
            <a:br>
              <a:rPr lang="en" sz="1600" u="sng">
                <a:solidFill>
                  <a:schemeClr val="hlink"/>
                </a:solidFill>
                <a:hlinkClick r:id="rId7"/>
              </a:rPr>
            </a:br>
            <a:r>
              <a:rPr lang="en" sz="1600" u="sng">
                <a:solidFill>
                  <a:schemeClr val="hlink"/>
                </a:solidFill>
                <a:hlinkClick r:id="rId8"/>
              </a:rPr>
              <a:t>/en/latest/reference/mpremote.html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Copy from device</a:t>
            </a:r>
            <a:br>
              <a:rPr lang="en" sz="1600"/>
            </a:br>
            <a:br>
              <a:rPr lang="en" sz="1600"/>
            </a:br>
            <a:r>
              <a:rPr lang="en" sz="1600"/>
              <a:t>	mpremote cp -r :images/ ./data/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Copy to device</a:t>
            </a:r>
            <a:br>
              <a:rPr lang="en" sz="1600"/>
            </a:br>
            <a:br>
              <a:rPr lang="en" sz="1600"/>
            </a:br>
            <a:r>
              <a:rPr lang="en" sz="1600"/>
              <a:t>	mpremote cp ./model.trees.csv ./models/</a:t>
            </a:r>
            <a:endParaRPr sz="1600"/>
          </a:p>
        </p:txBody>
      </p:sp>
      <p:sp>
        <p:nvSpPr>
          <p:cNvPr id="433" name="Google Shape;433;p49"/>
          <p:cNvSpPr txBox="1"/>
          <p:nvPr/>
        </p:nvSpPr>
        <p:spPr>
          <a:xfrm>
            <a:off x="228775" y="4507800"/>
            <a:ext cx="424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34" name="Google Shape;434;p49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File system</a:t>
            </a:r>
            <a:endParaRPr/>
          </a:p>
        </p:txBody>
      </p:sp>
      <p:sp>
        <p:nvSpPr>
          <p:cNvPr id="435" name="Google Shape;435;p49"/>
          <p:cNvSpPr txBox="1"/>
          <p:nvPr/>
        </p:nvSpPr>
        <p:spPr>
          <a:xfrm>
            <a:off x="311700" y="4504800"/>
            <a:ext cx="41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1. </a:t>
            </a:r>
            <a:r>
              <a:rPr lang="en" sz="1000">
                <a:solidFill>
                  <a:schemeClr val="dk2"/>
                </a:solidFill>
              </a:rPr>
              <a:t>Using micropython-npyfile to read/write Numpy .npy files</a:t>
            </a:r>
            <a:br>
              <a:rPr b="1" lang="en">
                <a:solidFill>
                  <a:schemeClr val="dk2"/>
                </a:solidFill>
              </a:rPr>
            </a:br>
            <a:r>
              <a:rPr lang="en" sz="10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https://github.com/jonnor/micropython-npyfile/</a:t>
            </a:r>
            <a:endParaRPr/>
          </a:p>
        </p:txBody>
      </p:sp>
      <p:sp>
        <p:nvSpPr>
          <p:cNvPr id="436" name="Google Shape;436;p49"/>
          <p:cNvSpPr txBox="1"/>
          <p:nvPr>
            <p:ph type="title"/>
          </p:nvPr>
        </p:nvSpPr>
        <p:spPr>
          <a:xfrm>
            <a:off x="4215700" y="441025"/>
            <a:ext cx="397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mpremote</a:t>
            </a:r>
            <a:endParaRPr/>
          </a:p>
        </p:txBody>
      </p:sp>
      <p:pic>
        <p:nvPicPr>
          <p:cNvPr id="437" name="Google Shape;437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/>
          <p:nvPr>
            <p:ph type="title"/>
          </p:nvPr>
        </p:nvSpPr>
        <p:spPr>
          <a:xfrm>
            <a:off x="4937350" y="445025"/>
            <a:ext cx="389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mip</a:t>
            </a:r>
            <a:r>
              <a:rPr lang="en"/>
              <a:t> - package manager</a:t>
            </a:r>
            <a:endParaRPr/>
          </a:p>
        </p:txBody>
      </p:sp>
      <p:sp>
        <p:nvSpPr>
          <p:cNvPr id="443" name="Google Shape;443;p50"/>
          <p:cNvSpPr txBox="1"/>
          <p:nvPr>
            <p:ph idx="1" type="body"/>
          </p:nvPr>
        </p:nvSpPr>
        <p:spPr>
          <a:xfrm>
            <a:off x="382500" y="445025"/>
            <a:ext cx="5542800" cy="4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Install from micropython-lib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mpremote install requests</a:t>
            </a:r>
            <a:br>
              <a:rPr lang="en" sz="1600"/>
            </a:br>
            <a:br>
              <a:rPr lang="en" sz="1600"/>
            </a:br>
            <a:r>
              <a:rPr b="1" lang="en" sz="1600"/>
              <a:t>Third party packages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600">
                <a:solidFill>
                  <a:schemeClr val="dk1"/>
                </a:solidFill>
              </a:rPr>
            </a:br>
            <a:r>
              <a:rPr i="1" lang="en" sz="1600">
                <a:solidFill>
                  <a:schemeClr val="dk1"/>
                </a:solidFill>
              </a:rPr>
              <a:t>	</a:t>
            </a:r>
            <a:r>
              <a:rPr lang="en" sz="1600">
                <a:solidFill>
                  <a:schemeClr val="dk1"/>
                </a:solidFill>
              </a:rPr>
              <a:t>mpremote install github:jonnor/micropython-zipfile</a:t>
            </a:r>
            <a:br>
              <a:rPr lang="en" sz="1600">
                <a:solidFill>
                  <a:schemeClr val="dk1"/>
                </a:solidFill>
              </a:rPr>
            </a:br>
            <a:br>
              <a:rPr i="1" lang="en" sz="1600">
                <a:solidFill>
                  <a:schemeClr val="dk1"/>
                </a:solidFill>
              </a:rPr>
            </a:br>
            <a:r>
              <a:rPr b="1" lang="en" sz="1600"/>
              <a:t>Can run directly on device [1]</a:t>
            </a:r>
            <a:endParaRPr b="1" sz="16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import mip</a:t>
            </a:r>
            <a:br>
              <a:rPr lang="en" sz="1600"/>
            </a:br>
            <a:r>
              <a:rPr lang="en" sz="1600"/>
              <a:t>	mip.install(‘requests’)</a:t>
            </a:r>
            <a:br>
              <a:rPr lang="en" sz="1600"/>
            </a:b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Install native C modules at runtime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en" sz="1600">
                <a:solidFill>
                  <a:schemeClr val="dk1"/>
                </a:solidFill>
              </a:rPr>
            </a:br>
            <a:r>
              <a:rPr i="1" lang="en" sz="1600">
                <a:solidFill>
                  <a:schemeClr val="dk1"/>
                </a:solidFill>
              </a:rPr>
              <a:t>	mpremote mip install </a:t>
            </a:r>
            <a:r>
              <a:rPr i="1"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https://example.net/</a:t>
            </a:r>
            <a:br>
              <a:rPr i="1" lang="en" sz="1600">
                <a:solidFill>
                  <a:schemeClr val="dk1"/>
                </a:solidFill>
              </a:rPr>
            </a:br>
            <a:r>
              <a:rPr i="1" lang="en" sz="1600">
                <a:solidFill>
                  <a:schemeClr val="dk1"/>
                </a:solidFill>
              </a:rPr>
              <a:t>	</a:t>
            </a:r>
            <a:r>
              <a:rPr b="1" i="1" lang="en" sz="1600">
                <a:solidFill>
                  <a:schemeClr val="dk1"/>
                </a:solidFill>
              </a:rPr>
              <a:t>xtensawin</a:t>
            </a:r>
            <a:r>
              <a:rPr i="1" lang="en" sz="1600">
                <a:solidFill>
                  <a:schemeClr val="dk1"/>
                </a:solidFill>
              </a:rPr>
              <a:t>_</a:t>
            </a:r>
            <a:r>
              <a:rPr b="1" i="1" lang="en" sz="1600">
                <a:solidFill>
                  <a:schemeClr val="dk1"/>
                </a:solidFill>
              </a:rPr>
              <a:t>6.2*</a:t>
            </a:r>
            <a:r>
              <a:rPr i="1" lang="en" sz="1600">
                <a:solidFill>
                  <a:schemeClr val="dk1"/>
                </a:solidFill>
              </a:rPr>
              <a:t>/emlearn_trees.mpy</a:t>
            </a:r>
            <a:endParaRPr sz="1600"/>
          </a:p>
        </p:txBody>
      </p:sp>
      <p:pic>
        <p:nvPicPr>
          <p:cNvPr id="444" name="Google Shape;4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0"/>
          <p:cNvSpPr txBox="1"/>
          <p:nvPr/>
        </p:nvSpPr>
        <p:spPr>
          <a:xfrm>
            <a:off x="5218150" y="3295650"/>
            <a:ext cx="382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 Assuming device has Internet over WiFi/Ethernet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* </a:t>
            </a:r>
            <a:r>
              <a:rPr lang="en" sz="1200">
                <a:solidFill>
                  <a:schemeClr val="dk1"/>
                </a:solidFill>
              </a:rPr>
              <a:t>Specify architecture + MicroPython ABI version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ctrTitle"/>
          </p:nvPr>
        </p:nvSpPr>
        <p:spPr>
          <a:xfrm>
            <a:off x="269683" y="82053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Sprint</a:t>
            </a:r>
            <a:br>
              <a:rPr b="1" lang="en" sz="4800"/>
            </a:br>
            <a:r>
              <a:rPr b="1" lang="en" sz="4800"/>
              <a:t>MicroPython / emlearn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On Friday!</a:t>
            </a:r>
            <a:endParaRPr sz="4800"/>
          </a:p>
        </p:txBody>
      </p:sp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019712" y="3071150"/>
            <a:ext cx="1140475" cy="11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 title="euroscipy_logo.png"/>
          <p:cNvPicPr preferRelativeResize="0"/>
          <p:nvPr/>
        </p:nvPicPr>
        <p:blipFill rotWithShape="1">
          <a:blip r:embed="rId4">
            <a:alphaModFix/>
          </a:blip>
          <a:srcRect b="7786" l="32549" r="31680" t="6838"/>
          <a:stretch/>
        </p:blipFill>
        <p:spPr>
          <a:xfrm>
            <a:off x="3525850" y="3119491"/>
            <a:ext cx="1168436" cy="104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 title="python-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382" y="3125841"/>
            <a:ext cx="1090115" cy="119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6">
            <a:alphaModFix/>
          </a:blip>
          <a:srcRect b="20036" l="55533" r="0" t="6162"/>
          <a:stretch/>
        </p:blipFill>
        <p:spPr>
          <a:xfrm>
            <a:off x="6036871" y="2961826"/>
            <a:ext cx="1352353" cy="11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data processing in MicroPython</a:t>
            </a:r>
            <a:endParaRPr/>
          </a:p>
        </p:txBody>
      </p:sp>
      <p:sp>
        <p:nvSpPr>
          <p:cNvPr id="451" name="Google Shape;451;p51"/>
          <p:cNvSpPr txBox="1"/>
          <p:nvPr>
            <p:ph idx="1" type="body"/>
          </p:nvPr>
        </p:nvSpPr>
        <p:spPr>
          <a:xfrm>
            <a:off x="311700" y="1152475"/>
            <a:ext cx="4941900" cy="3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Specialized code emitters  - numba.jit style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@micropython.native / @viper</a:t>
            </a:r>
            <a:br>
              <a:rPr lang="en" sz="18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https://docs.micropython.org/en/latest/reference/speed_python.html</a:t>
            </a:r>
            <a:br>
              <a:rPr lang="en" sz="1200" u="sng">
                <a:solidFill>
                  <a:schemeClr val="hlink"/>
                </a:solidFill>
                <a:hlinkClick r:id="rId4"/>
              </a:rPr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#the-native-code-emitter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Inline assembler</a:t>
            </a:r>
            <a:br>
              <a:rPr lang="en" sz="18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https://docs.micropython.org/en/latest/pyboard/tutorial/assembler.html</a:t>
            </a:r>
            <a:r>
              <a:rPr lang="en" sz="1200"/>
              <a:t>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C modules</a:t>
            </a:r>
            <a:br>
              <a:rPr lang="en" sz="18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https://docs.micropython.org/en/latest/develop/cmodules.html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https://docs.micropython.org/en/latest/develop/natmod.html</a:t>
            </a:r>
            <a:r>
              <a:rPr lang="en" sz="1200"/>
              <a:t> </a:t>
            </a:r>
            <a:endParaRPr sz="1200"/>
          </a:p>
        </p:txBody>
      </p:sp>
      <p:pic>
        <p:nvPicPr>
          <p:cNvPr id="452" name="Google Shape;45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1"/>
          <p:cNvSpPr txBox="1"/>
          <p:nvPr/>
        </p:nvSpPr>
        <p:spPr>
          <a:xfrm>
            <a:off x="5427425" y="1888175"/>
            <a:ext cx="3495900" cy="21051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29">
                <a:solidFill>
                  <a:schemeClr val="dk2"/>
                </a:solidFill>
              </a:rPr>
              <a:t>PyData ZA 2024</a:t>
            </a:r>
            <a:br>
              <a:rPr lang="en" sz="1829">
                <a:solidFill>
                  <a:schemeClr val="dk2"/>
                </a:solidFill>
              </a:rPr>
            </a:br>
            <a:r>
              <a:rPr i="1" lang="en" sz="1829">
                <a:solidFill>
                  <a:schemeClr val="dk2"/>
                </a:solidFill>
              </a:rPr>
              <a:t>Sensor data processing</a:t>
            </a:r>
            <a:br>
              <a:rPr i="1" lang="en" sz="1829">
                <a:solidFill>
                  <a:schemeClr val="dk2"/>
                </a:solidFill>
              </a:rPr>
            </a:br>
            <a:r>
              <a:rPr i="1" lang="en" sz="1829">
                <a:solidFill>
                  <a:schemeClr val="dk2"/>
                </a:solidFill>
              </a:rPr>
              <a:t>on microcontrollers with MicroPython</a:t>
            </a:r>
            <a:br>
              <a:rPr lang="en" sz="1430">
                <a:solidFill>
                  <a:schemeClr val="dk2"/>
                </a:solidFill>
              </a:rPr>
            </a:br>
            <a:r>
              <a:rPr lang="en" sz="1230" u="sng">
                <a:solidFill>
                  <a:schemeClr val="hlink"/>
                </a:solidFill>
                <a:hlinkClick r:id="rId10"/>
              </a:rPr>
              <a:t>https://www.youtube.com/watch?v=vBiji9IFJJs</a:t>
            </a:r>
            <a:r>
              <a:rPr lang="en" sz="1230">
                <a:solidFill>
                  <a:schemeClr val="dk2"/>
                </a:solidFill>
              </a:rPr>
              <a:t> </a:t>
            </a:r>
            <a:br>
              <a:rPr lang="en" sz="1430">
                <a:solidFill>
                  <a:schemeClr val="dk2"/>
                </a:solidFill>
              </a:rPr>
            </a:br>
            <a:r>
              <a:rPr lang="en" sz="123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https://za.pycon.org/talks/31-sensor-data-processing-on-microcontrollers-with-micropython/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 modules *</a:t>
            </a:r>
            <a:endParaRPr/>
          </a:p>
        </p:txBody>
      </p:sp>
      <p:sp>
        <p:nvSpPr>
          <p:cNvPr id="459" name="Google Shape;459;p52"/>
          <p:cNvSpPr txBox="1"/>
          <p:nvPr/>
        </p:nvSpPr>
        <p:spPr>
          <a:xfrm>
            <a:off x="387900" y="4507800"/>
            <a:ext cx="28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450" y="53675"/>
            <a:ext cx="5672123" cy="50892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2"/>
          <p:cNvSpPr txBox="1"/>
          <p:nvPr/>
        </p:nvSpPr>
        <p:spPr>
          <a:xfrm>
            <a:off x="311700" y="1154525"/>
            <a:ext cx="30369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Defines a Python module with API. functions/classes et.c.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Implemented</a:t>
            </a:r>
            <a:br>
              <a:rPr b="1" lang="en" sz="1600"/>
            </a:br>
            <a:r>
              <a:rPr b="1" lang="en" sz="1600"/>
              <a:t>by users</a:t>
            </a:r>
            <a:r>
              <a:rPr lang="en" sz="1600"/>
              <a:t>,</a:t>
            </a:r>
            <a:br>
              <a:rPr lang="en" sz="1600"/>
            </a:br>
            <a:r>
              <a:rPr b="1" lang="en" sz="1600"/>
              <a:t>libraries,</a:t>
            </a:r>
            <a:r>
              <a:rPr lang="en" sz="1600"/>
              <a:t> or </a:t>
            </a:r>
            <a:br>
              <a:rPr lang="en" sz="1600"/>
            </a:br>
            <a:r>
              <a:rPr b="1" lang="en" sz="1600"/>
              <a:t>part of MicroPython core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600"/>
            </a:br>
            <a:r>
              <a:rPr lang="en" sz="1600"/>
              <a:t>Can be </a:t>
            </a:r>
            <a:r>
              <a:rPr b="1" lang="en" sz="1600"/>
              <a:t>portable</a:t>
            </a:r>
            <a:r>
              <a:rPr lang="en" sz="1600"/>
              <a:t> or </a:t>
            </a:r>
            <a:r>
              <a:rPr b="1" lang="en" sz="1600"/>
              <a:t>hardware/platform specific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* Or other language which compiles to C,</a:t>
            </a:r>
            <a:br>
              <a:rPr lang="en" sz="1200"/>
            </a:br>
            <a:r>
              <a:rPr lang="en" sz="1200"/>
              <a:t>or exposes a C API. C++, Rust, et.c.</a:t>
            </a:r>
            <a:endParaRPr sz="1200"/>
          </a:p>
        </p:txBody>
      </p:sp>
      <p:pic>
        <p:nvPicPr>
          <p:cNvPr id="462" name="Google Shape;4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Data Science ecosystem</a:t>
            </a:r>
            <a:endParaRPr/>
          </a:p>
        </p:txBody>
      </p:sp>
      <p:sp>
        <p:nvSpPr>
          <p:cNvPr id="468" name="Google Shape;468;p53"/>
          <p:cNvSpPr txBox="1"/>
          <p:nvPr>
            <p:ph idx="1" type="body"/>
          </p:nvPr>
        </p:nvSpPr>
        <p:spPr>
          <a:xfrm>
            <a:off x="311700" y="4539475"/>
            <a:ext cx="852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Libraries existing that implement a lot of embedded-relevant functionality from PyData stack.</a:t>
            </a:r>
            <a:endParaRPr b="1" sz="1400"/>
          </a:p>
        </p:txBody>
      </p:sp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/>
          <p:nvPr/>
        </p:nvSpPr>
        <p:spPr>
          <a:xfrm>
            <a:off x="1378650" y="2661850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OpenCV</a:t>
            </a:r>
            <a:endParaRPr sz="1800"/>
          </a:p>
        </p:txBody>
      </p:sp>
      <p:sp>
        <p:nvSpPr>
          <p:cNvPr id="471" name="Google Shape;471;p53"/>
          <p:cNvSpPr/>
          <p:nvPr/>
        </p:nvSpPr>
        <p:spPr>
          <a:xfrm>
            <a:off x="1378650" y="3815325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numpy</a:t>
            </a:r>
            <a:endParaRPr sz="1800"/>
          </a:p>
        </p:txBody>
      </p:sp>
      <p:sp>
        <p:nvSpPr>
          <p:cNvPr id="472" name="Google Shape;472;p53"/>
          <p:cNvSpPr/>
          <p:nvPr/>
        </p:nvSpPr>
        <p:spPr>
          <a:xfrm>
            <a:off x="1378650" y="1508375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Tensorflow</a:t>
            </a:r>
            <a:endParaRPr sz="1800"/>
          </a:p>
        </p:txBody>
      </p:sp>
      <p:sp>
        <p:nvSpPr>
          <p:cNvPr id="473" name="Google Shape;473;p53"/>
          <p:cNvSpPr/>
          <p:nvPr/>
        </p:nvSpPr>
        <p:spPr>
          <a:xfrm>
            <a:off x="1378650" y="2085113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scikit-learn</a:t>
            </a:r>
            <a:endParaRPr sz="1800"/>
          </a:p>
        </p:txBody>
      </p:sp>
      <p:sp>
        <p:nvSpPr>
          <p:cNvPr id="474" name="Google Shape;474;p53"/>
          <p:cNvSpPr/>
          <p:nvPr/>
        </p:nvSpPr>
        <p:spPr>
          <a:xfrm>
            <a:off x="3534925" y="2661857"/>
            <a:ext cx="2350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OpenMV</a:t>
            </a:r>
            <a:endParaRPr sz="1800"/>
          </a:p>
        </p:txBody>
      </p:sp>
      <p:sp>
        <p:nvSpPr>
          <p:cNvPr id="475" name="Google Shape;475;p53"/>
          <p:cNvSpPr/>
          <p:nvPr/>
        </p:nvSpPr>
        <p:spPr>
          <a:xfrm>
            <a:off x="3534925" y="3262301"/>
            <a:ext cx="2350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ulab</a:t>
            </a:r>
            <a:endParaRPr sz="1800"/>
          </a:p>
        </p:txBody>
      </p:sp>
      <p:sp>
        <p:nvSpPr>
          <p:cNvPr id="476" name="Google Shape;476;p53"/>
          <p:cNvSpPr/>
          <p:nvPr/>
        </p:nvSpPr>
        <p:spPr>
          <a:xfrm>
            <a:off x="3534925" y="2061400"/>
            <a:ext cx="2350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emlearn-micropython</a:t>
            </a:r>
            <a:endParaRPr sz="1800"/>
          </a:p>
        </p:txBody>
      </p:sp>
      <p:sp>
        <p:nvSpPr>
          <p:cNvPr id="477" name="Google Shape;477;p53"/>
          <p:cNvSpPr/>
          <p:nvPr/>
        </p:nvSpPr>
        <p:spPr>
          <a:xfrm>
            <a:off x="1378650" y="3238588"/>
            <a:ext cx="1783500" cy="500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scipy</a:t>
            </a:r>
            <a:endParaRPr sz="1800"/>
          </a:p>
        </p:txBody>
      </p:sp>
      <p:cxnSp>
        <p:nvCxnSpPr>
          <p:cNvPr id="478" name="Google Shape;478;p53"/>
          <p:cNvCxnSpPr/>
          <p:nvPr/>
        </p:nvCxnSpPr>
        <p:spPr>
          <a:xfrm>
            <a:off x="3320625" y="1337075"/>
            <a:ext cx="0" cy="312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53"/>
          <p:cNvSpPr txBox="1"/>
          <p:nvPr>
            <p:ph idx="1" type="body"/>
          </p:nvPr>
        </p:nvSpPr>
        <p:spPr>
          <a:xfrm>
            <a:off x="196300" y="1322294"/>
            <a:ext cx="144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CPython</a:t>
            </a:r>
            <a:endParaRPr b="1"/>
          </a:p>
        </p:txBody>
      </p:sp>
      <p:sp>
        <p:nvSpPr>
          <p:cNvPr id="480" name="Google Shape;480;p53"/>
          <p:cNvSpPr txBox="1"/>
          <p:nvPr>
            <p:ph idx="1" type="body"/>
          </p:nvPr>
        </p:nvSpPr>
        <p:spPr>
          <a:xfrm>
            <a:off x="3534925" y="1322294"/>
            <a:ext cx="32454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MicroPython</a:t>
            </a:r>
            <a:endParaRPr b="1"/>
          </a:p>
        </p:txBody>
      </p:sp>
      <p:sp>
        <p:nvSpPr>
          <p:cNvPr id="481" name="Google Shape;481;p53"/>
          <p:cNvSpPr txBox="1"/>
          <p:nvPr/>
        </p:nvSpPr>
        <p:spPr>
          <a:xfrm>
            <a:off x="5938450" y="2723538"/>
            <a:ext cx="184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https://openmv.io/</a:t>
            </a:r>
            <a:r>
              <a:rPr lang="en" sz="1200"/>
              <a:t> </a:t>
            </a:r>
            <a:endParaRPr sz="1200"/>
          </a:p>
        </p:txBody>
      </p:sp>
      <p:sp>
        <p:nvSpPr>
          <p:cNvPr id="482" name="Google Shape;482;p53"/>
          <p:cNvSpPr txBox="1"/>
          <p:nvPr/>
        </p:nvSpPr>
        <p:spPr>
          <a:xfrm>
            <a:off x="5938450" y="3320000"/>
            <a:ext cx="28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github.com/v923z/micropython-ulab</a:t>
            </a:r>
            <a:r>
              <a:rPr lang="en" sz="1200"/>
              <a:t> </a:t>
            </a:r>
            <a:endParaRPr sz="1200"/>
          </a:p>
        </p:txBody>
      </p:sp>
      <p:pic>
        <p:nvPicPr>
          <p:cNvPr id="483" name="Google Shape;48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3"/>
          <p:cNvSpPr txBox="1"/>
          <p:nvPr/>
        </p:nvSpPr>
        <p:spPr>
          <a:xfrm>
            <a:off x="5885475" y="2127100"/>
            <a:ext cx="302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github.com/emlearn/emlearn-micropython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/>
          <p:nvPr>
            <p:ph type="title"/>
          </p:nvPr>
        </p:nvSpPr>
        <p:spPr>
          <a:xfrm>
            <a:off x="265500" y="2263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</a:t>
            </a:r>
            <a:br>
              <a:rPr lang="en"/>
            </a:br>
            <a:r>
              <a:rPr lang="en"/>
              <a:t>for</a:t>
            </a:r>
            <a:br>
              <a:rPr lang="en"/>
            </a:br>
            <a:r>
              <a:rPr lang="en"/>
              <a:t>MicroPython</a:t>
            </a:r>
            <a:endParaRPr/>
          </a:p>
        </p:txBody>
      </p:sp>
      <p:sp>
        <p:nvSpPr>
          <p:cNvPr id="490" name="Google Shape;490;p54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1" name="Google Shape;491;p54"/>
          <p:cNvSpPr txBox="1"/>
          <p:nvPr>
            <p:ph idx="2" type="body"/>
          </p:nvPr>
        </p:nvSpPr>
        <p:spPr>
          <a:xfrm>
            <a:off x="4939500" y="724075"/>
            <a:ext cx="3869700" cy="40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is the lingua franca</a:t>
            </a:r>
            <a:br>
              <a:rPr lang="en"/>
            </a:br>
            <a:r>
              <a:rPr lang="en"/>
              <a:t>for Machine Learning </a:t>
            </a:r>
            <a:br>
              <a:rPr lang="en"/>
            </a:br>
            <a:br>
              <a:rPr lang="en"/>
            </a:br>
            <a:r>
              <a:rPr lang="en"/>
              <a:t>How can we enable people to build microcontroller-grade machine learning using Python?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easier learning and prototyping</a:t>
            </a:r>
            <a:endParaRPr/>
          </a:p>
        </p:txBody>
      </p:sp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55"/>
          <p:cNvGrpSpPr/>
          <p:nvPr/>
        </p:nvGrpSpPr>
        <p:grpSpPr>
          <a:xfrm>
            <a:off x="1312175" y="1993975"/>
            <a:ext cx="1484100" cy="1639800"/>
            <a:chOff x="2005525" y="789950"/>
            <a:chExt cx="1484100" cy="1639800"/>
          </a:xfrm>
        </p:grpSpPr>
        <p:sp>
          <p:nvSpPr>
            <p:cNvPr id="498" name="Google Shape;498;p55"/>
            <p:cNvSpPr/>
            <p:nvPr/>
          </p:nvSpPr>
          <p:spPr>
            <a:xfrm>
              <a:off x="2005525" y="789950"/>
              <a:ext cx="1484100" cy="1639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5"/>
            <p:cNvSpPr/>
            <p:nvPr/>
          </p:nvSpPr>
          <p:spPr>
            <a:xfrm>
              <a:off x="2103350" y="893500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Pre-process</a:t>
              </a:r>
              <a:endParaRPr/>
            </a:p>
          </p:txBody>
        </p:sp>
        <p:sp>
          <p:nvSpPr>
            <p:cNvPr id="500" name="Google Shape;500;p55"/>
            <p:cNvSpPr/>
            <p:nvPr/>
          </p:nvSpPr>
          <p:spPr>
            <a:xfrm>
              <a:off x="2103350" y="1399913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 model</a:t>
              </a:r>
              <a:endParaRPr/>
            </a:p>
          </p:txBody>
        </p:sp>
        <p:sp>
          <p:nvSpPr>
            <p:cNvPr id="501" name="Google Shape;501;p55"/>
            <p:cNvSpPr/>
            <p:nvPr/>
          </p:nvSpPr>
          <p:spPr>
            <a:xfrm>
              <a:off x="2103350" y="1906325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Post-process</a:t>
              </a:r>
              <a:endParaRPr/>
            </a:p>
          </p:txBody>
        </p:sp>
      </p:grpSp>
      <p:sp>
        <p:nvSpPr>
          <p:cNvPr id="502" name="Google Shape;502;p55"/>
          <p:cNvSpPr txBox="1"/>
          <p:nvPr/>
        </p:nvSpPr>
        <p:spPr>
          <a:xfrm>
            <a:off x="1185150" y="821875"/>
            <a:ext cx="216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1) Train model</a:t>
            </a:r>
            <a:br>
              <a:rPr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on PC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503" name="Google Shape;503;p55"/>
          <p:cNvSpPr/>
          <p:nvPr/>
        </p:nvSpPr>
        <p:spPr>
          <a:xfrm>
            <a:off x="6071950" y="1535550"/>
            <a:ext cx="1288800" cy="400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504" name="Google Shape;504;p55"/>
          <p:cNvSpPr txBox="1"/>
          <p:nvPr/>
        </p:nvSpPr>
        <p:spPr>
          <a:xfrm>
            <a:off x="5768600" y="821875"/>
            <a:ext cx="194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2) Run</a:t>
            </a:r>
            <a:br>
              <a:rPr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on Device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505" name="Google Shape;505;p55"/>
          <p:cNvGrpSpPr/>
          <p:nvPr/>
        </p:nvGrpSpPr>
        <p:grpSpPr>
          <a:xfrm>
            <a:off x="5974300" y="2038550"/>
            <a:ext cx="1484100" cy="1639800"/>
            <a:chOff x="7465550" y="1878500"/>
            <a:chExt cx="1484100" cy="1639800"/>
          </a:xfrm>
        </p:grpSpPr>
        <p:sp>
          <p:nvSpPr>
            <p:cNvPr id="506" name="Google Shape;506;p55"/>
            <p:cNvSpPr/>
            <p:nvPr/>
          </p:nvSpPr>
          <p:spPr>
            <a:xfrm>
              <a:off x="7465550" y="1878500"/>
              <a:ext cx="1484100" cy="1639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5"/>
            <p:cNvSpPr/>
            <p:nvPr/>
          </p:nvSpPr>
          <p:spPr>
            <a:xfrm>
              <a:off x="7563375" y="1982050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Pre-process</a:t>
              </a:r>
              <a:endParaRPr/>
            </a:p>
          </p:txBody>
        </p:sp>
        <p:sp>
          <p:nvSpPr>
            <p:cNvPr id="508" name="Google Shape;508;p55"/>
            <p:cNvSpPr/>
            <p:nvPr/>
          </p:nvSpPr>
          <p:spPr>
            <a:xfrm>
              <a:off x="7563375" y="2488463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 model</a:t>
              </a:r>
              <a:endParaRPr/>
            </a:p>
          </p:txBody>
        </p:sp>
        <p:sp>
          <p:nvSpPr>
            <p:cNvPr id="509" name="Google Shape;509;p55"/>
            <p:cNvSpPr/>
            <p:nvPr/>
          </p:nvSpPr>
          <p:spPr>
            <a:xfrm>
              <a:off x="7563375" y="2994875"/>
              <a:ext cx="1288800" cy="4002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Post-process</a:t>
              </a:r>
              <a:endParaRPr/>
            </a:p>
          </p:txBody>
        </p:sp>
      </p:grpSp>
      <p:sp>
        <p:nvSpPr>
          <p:cNvPr id="510" name="Google Shape;510;p55"/>
          <p:cNvSpPr/>
          <p:nvPr/>
        </p:nvSpPr>
        <p:spPr>
          <a:xfrm>
            <a:off x="1655550" y="1463062"/>
            <a:ext cx="797350" cy="456014"/>
          </a:xfrm>
          <a:prstGeom prst="flowChartMagneticDisk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Data</a:t>
            </a:r>
            <a:endParaRPr b="1" sz="1100"/>
          </a:p>
        </p:txBody>
      </p:sp>
      <p:pic>
        <p:nvPicPr>
          <p:cNvPr id="511" name="Google Shape;5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" y="877400"/>
            <a:ext cx="1033200" cy="10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026" y="983876"/>
            <a:ext cx="972678" cy="9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5"/>
          <p:cNvSpPr txBox="1"/>
          <p:nvPr/>
        </p:nvSpPr>
        <p:spPr>
          <a:xfrm>
            <a:off x="275300" y="162000"/>
            <a:ext cx="86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14" name="Google Shape;514;p55"/>
          <p:cNvSpPr txBox="1"/>
          <p:nvPr/>
        </p:nvSpPr>
        <p:spPr>
          <a:xfrm>
            <a:off x="93175" y="3140300"/>
            <a:ext cx="1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Deep-learning pipeline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515" name="Google Shape;515;p55"/>
          <p:cNvSpPr txBox="1"/>
          <p:nvPr/>
        </p:nvSpPr>
        <p:spPr>
          <a:xfrm>
            <a:off x="7458388" y="2955500"/>
            <a:ext cx="103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Embedded optimized</a:t>
            </a:r>
            <a:br>
              <a:rPr b="1" lang="en" sz="1200">
                <a:solidFill>
                  <a:schemeClr val="dk2"/>
                </a:solidFill>
              </a:rPr>
            </a:br>
            <a:r>
              <a:rPr b="1" lang="en" sz="1200">
                <a:solidFill>
                  <a:schemeClr val="dk2"/>
                </a:solidFill>
              </a:rPr>
              <a:t>pipeline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3154936" y="249647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conversion tools</a:t>
            </a:r>
            <a:endParaRPr b="1"/>
          </a:p>
        </p:txBody>
      </p:sp>
      <p:sp>
        <p:nvSpPr>
          <p:cNvPr id="517" name="Google Shape;517;p55"/>
          <p:cNvSpPr txBox="1"/>
          <p:nvPr/>
        </p:nvSpPr>
        <p:spPr>
          <a:xfrm>
            <a:off x="275300" y="162000"/>
            <a:ext cx="86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TinyML challenge: </a:t>
            </a:r>
            <a:r>
              <a:rPr b="1" lang="en" sz="2400">
                <a:solidFill>
                  <a:schemeClr val="dk2"/>
                </a:solidFill>
              </a:rPr>
              <a:t>PC/host</a:t>
            </a:r>
            <a:r>
              <a:rPr lang="en" sz="2400">
                <a:solidFill>
                  <a:schemeClr val="dk2"/>
                </a:solidFill>
              </a:rPr>
              <a:t> vs </a:t>
            </a:r>
            <a:r>
              <a:rPr b="1" lang="en" sz="2400">
                <a:solidFill>
                  <a:schemeClr val="dk2"/>
                </a:solidFill>
              </a:rPr>
              <a:t>embedded/device</a:t>
            </a:r>
            <a:r>
              <a:rPr lang="en" sz="2400">
                <a:solidFill>
                  <a:schemeClr val="dk2"/>
                </a:solidFill>
              </a:rPr>
              <a:t> pipeline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518" name="Google Shape;51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626" y="3796567"/>
            <a:ext cx="521111" cy="5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 rotWithShape="1">
          <a:blip r:embed="rId6">
            <a:alphaModFix/>
          </a:blip>
          <a:srcRect b="20922" l="17785" r="18074" t="17900"/>
          <a:stretch/>
        </p:blipFill>
        <p:spPr>
          <a:xfrm>
            <a:off x="1283975" y="3708676"/>
            <a:ext cx="1131024" cy="60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950" y="3741025"/>
            <a:ext cx="556026" cy="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2275" y="3829162"/>
            <a:ext cx="521100" cy="5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5"/>
          <p:cNvSpPr txBox="1"/>
          <p:nvPr/>
        </p:nvSpPr>
        <p:spPr>
          <a:xfrm>
            <a:off x="93175" y="2053475"/>
            <a:ext cx="12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RAM (min)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10 GB+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3" name="Google Shape;523;p55"/>
          <p:cNvSpPr txBox="1"/>
          <p:nvPr/>
        </p:nvSpPr>
        <p:spPr>
          <a:xfrm>
            <a:off x="7664150" y="2053475"/>
            <a:ext cx="115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RAM (max):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1 MB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55"/>
          <p:cNvSpPr/>
          <p:nvPr/>
        </p:nvSpPr>
        <p:spPr>
          <a:xfrm>
            <a:off x="3127550" y="196422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</a:t>
            </a:r>
            <a:endParaRPr/>
          </a:p>
        </p:txBody>
      </p:sp>
      <p:sp>
        <p:nvSpPr>
          <p:cNvPr id="525" name="Google Shape;525;p55"/>
          <p:cNvSpPr/>
          <p:nvPr/>
        </p:nvSpPr>
        <p:spPr>
          <a:xfrm>
            <a:off x="3162051" y="3051075"/>
            <a:ext cx="2581200" cy="6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Translate</a:t>
            </a:r>
            <a:endParaRPr/>
          </a:p>
        </p:txBody>
      </p:sp>
      <p:sp>
        <p:nvSpPr>
          <p:cNvPr id="526" name="Google Shape;526;p55"/>
          <p:cNvSpPr txBox="1"/>
          <p:nvPr/>
        </p:nvSpPr>
        <p:spPr>
          <a:xfrm>
            <a:off x="2545050" y="3709975"/>
            <a:ext cx="434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Challenges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Very different constraints in the two environments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The two pipelines must be 100% compatible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Pre- and post-processing often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application-specific, Turing complete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chemeClr val="dk2"/>
                </a:solidFill>
              </a:rPr>
              <a:t>Different languages, tools, libraries, cultures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27" name="Google Shape;527;p55"/>
          <p:cNvSpPr txBox="1"/>
          <p:nvPr/>
        </p:nvSpPr>
        <p:spPr>
          <a:xfrm>
            <a:off x="410675" y="4570475"/>
            <a:ext cx="23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“Data Scientist land”</a:t>
            </a:r>
            <a:endParaRPr i="1" sz="1800">
              <a:solidFill>
                <a:schemeClr val="dk2"/>
              </a:solidFill>
            </a:endParaRPr>
          </a:p>
        </p:txBody>
      </p:sp>
      <p:sp>
        <p:nvSpPr>
          <p:cNvPr id="528" name="Google Shape;528;p55"/>
          <p:cNvSpPr txBox="1"/>
          <p:nvPr/>
        </p:nvSpPr>
        <p:spPr>
          <a:xfrm>
            <a:off x="6201375" y="4541725"/>
            <a:ext cx="279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“Firmware Engineer land”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529" name="Google Shape;529;p55" title="Colored_Positive.png"/>
          <p:cNvPicPr preferRelativeResize="0"/>
          <p:nvPr/>
        </p:nvPicPr>
        <p:blipFill rotWithShape="1">
          <a:blip r:embed="rId9">
            <a:alphaModFix/>
          </a:blip>
          <a:srcRect b="32327" l="0" r="38796" t="0"/>
          <a:stretch/>
        </p:blipFill>
        <p:spPr>
          <a:xfrm>
            <a:off x="7887725" y="3829150"/>
            <a:ext cx="972675" cy="543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6"/>
          <p:cNvSpPr txBox="1"/>
          <p:nvPr>
            <p:ph idx="2" type="body"/>
          </p:nvPr>
        </p:nvSpPr>
        <p:spPr>
          <a:xfrm>
            <a:off x="253000" y="1552475"/>
            <a:ext cx="29442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Convenient training</a:t>
            </a:r>
            <a:endParaRPr b="1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Model creation </a:t>
            </a:r>
            <a:r>
              <a:rPr b="1" lang="en"/>
              <a:t>in Python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/>
              <a:t>Use standard libraries</a:t>
            </a:r>
            <a:endParaRPr b="1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/>
              <a:t>scikit-learn</a:t>
            </a:r>
            <a:endParaRPr sz="1400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/>
              <a:t>Keras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One-line to </a:t>
            </a:r>
            <a:r>
              <a:rPr b="1" lang="en"/>
              <a:t>export to device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Verification tools included</a:t>
            </a:r>
            <a:endParaRPr/>
          </a:p>
        </p:txBody>
      </p:sp>
      <p:sp>
        <p:nvSpPr>
          <p:cNvPr id="535" name="Google Shape;535;p56"/>
          <p:cNvSpPr txBox="1"/>
          <p:nvPr>
            <p:ph idx="4294967295" type="body"/>
          </p:nvPr>
        </p:nvSpPr>
        <p:spPr>
          <a:xfrm>
            <a:off x="6428400" y="908975"/>
            <a:ext cx="29442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Embedded Friendly</a:t>
            </a:r>
            <a:endParaRPr b="1" sz="14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Portable C99</a:t>
            </a:r>
            <a:r>
              <a:rPr lang="en" sz="1400"/>
              <a:t> code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No dynamic allocations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Header-only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High </a:t>
            </a:r>
            <a:r>
              <a:rPr b="1" lang="en" sz="1400"/>
              <a:t>test coverage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Integer/</a:t>
            </a:r>
            <a:r>
              <a:rPr b="1" lang="en" sz="1400"/>
              <a:t>fixed-point</a:t>
            </a:r>
            <a:r>
              <a:rPr lang="en" sz="1400"/>
              <a:t> math *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Small</a:t>
            </a:r>
            <a:r>
              <a:rPr lang="en" sz="1400"/>
              <a:t>. 2 kB+ FLASH</a:t>
            </a:r>
            <a:endParaRPr sz="1400"/>
          </a:p>
        </p:txBody>
      </p:sp>
      <p:pic>
        <p:nvPicPr>
          <p:cNvPr id="536" name="Google Shape;5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738" y="3165513"/>
            <a:ext cx="1882446" cy="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350" y="3969310"/>
            <a:ext cx="1670751" cy="891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56"/>
          <p:cNvGrpSpPr/>
          <p:nvPr/>
        </p:nvGrpSpPr>
        <p:grpSpPr>
          <a:xfrm>
            <a:off x="344950" y="3649122"/>
            <a:ext cx="2420200" cy="1397578"/>
            <a:chOff x="192550" y="2658522"/>
            <a:chExt cx="2420200" cy="1397578"/>
          </a:xfrm>
        </p:grpSpPr>
        <p:pic>
          <p:nvPicPr>
            <p:cNvPr id="539" name="Google Shape;539;p56"/>
            <p:cNvPicPr preferRelativeResize="0"/>
            <p:nvPr/>
          </p:nvPicPr>
          <p:blipFill rotWithShape="1">
            <a:blip r:embed="rId5">
              <a:alphaModFix/>
            </a:blip>
            <a:srcRect b="20922" l="17785" r="18074" t="17900"/>
            <a:stretch/>
          </p:blipFill>
          <p:spPr>
            <a:xfrm>
              <a:off x="192550" y="2660213"/>
              <a:ext cx="1131024" cy="606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81725" y="2658522"/>
              <a:ext cx="1131023" cy="6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5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46750" y="3368587"/>
              <a:ext cx="1466000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5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1175" y="3445875"/>
              <a:ext cx="556026" cy="610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3" name="Google Shape;543;p56"/>
          <p:cNvSpPr txBox="1"/>
          <p:nvPr>
            <p:ph idx="4294967295" type="body"/>
          </p:nvPr>
        </p:nvSpPr>
        <p:spPr>
          <a:xfrm>
            <a:off x="6464300" y="3142975"/>
            <a:ext cx="29442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Convenient &amp; Efficient</a:t>
            </a:r>
            <a:endParaRPr b="1" sz="14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Portable MicroPython</a:t>
            </a:r>
            <a:endParaRPr sz="1400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Single .mpy file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No dynamic allocations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High </a:t>
            </a:r>
            <a:r>
              <a:rPr b="1" lang="en" sz="1400"/>
              <a:t>test coverage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Integer/</a:t>
            </a:r>
            <a:r>
              <a:rPr b="1" lang="en" sz="1400"/>
              <a:t>fixed-point</a:t>
            </a:r>
            <a:r>
              <a:rPr lang="en" sz="1400"/>
              <a:t> math *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Small</a:t>
            </a:r>
            <a:r>
              <a:rPr lang="en" sz="1400"/>
              <a:t>. 2 kB+ FLASH</a:t>
            </a:r>
            <a:endParaRPr sz="1400"/>
          </a:p>
        </p:txBody>
      </p:sp>
      <p:cxnSp>
        <p:nvCxnSpPr>
          <p:cNvPr id="544" name="Google Shape;544;p56"/>
          <p:cNvCxnSpPr/>
          <p:nvPr/>
        </p:nvCxnSpPr>
        <p:spPr>
          <a:xfrm>
            <a:off x="3826300" y="2895750"/>
            <a:ext cx="485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56"/>
          <p:cNvCxnSpPr/>
          <p:nvPr/>
        </p:nvCxnSpPr>
        <p:spPr>
          <a:xfrm>
            <a:off x="3445575" y="201625"/>
            <a:ext cx="0" cy="458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6" name="Google Shape;546;p56"/>
          <p:cNvGrpSpPr/>
          <p:nvPr/>
        </p:nvGrpSpPr>
        <p:grpSpPr>
          <a:xfrm>
            <a:off x="3672024" y="844350"/>
            <a:ext cx="2541587" cy="610225"/>
            <a:chOff x="3748224" y="844350"/>
            <a:chExt cx="2541587" cy="610225"/>
          </a:xfrm>
        </p:grpSpPr>
        <p:pic>
          <p:nvPicPr>
            <p:cNvPr id="547" name="Google Shape;547;p5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5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9" name="Google Shape;549;p56"/>
          <p:cNvSpPr txBox="1"/>
          <p:nvPr/>
        </p:nvSpPr>
        <p:spPr>
          <a:xfrm>
            <a:off x="253000" y="118850"/>
            <a:ext cx="247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1. Train on PC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3757479" y="118850"/>
            <a:ext cx="32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2. Deploy on device</a:t>
            </a:r>
            <a:endParaRPr b="1" sz="1800">
              <a:solidFill>
                <a:schemeClr val="dk1"/>
              </a:solidFill>
            </a:endParaRPr>
          </a:p>
        </p:txBody>
      </p:sp>
      <p:grpSp>
        <p:nvGrpSpPr>
          <p:cNvPr id="551" name="Google Shape;551;p56"/>
          <p:cNvGrpSpPr/>
          <p:nvPr/>
        </p:nvGrpSpPr>
        <p:grpSpPr>
          <a:xfrm>
            <a:off x="4063236" y="1669429"/>
            <a:ext cx="1882450" cy="999470"/>
            <a:chOff x="4139436" y="1669429"/>
            <a:chExt cx="1882450" cy="999470"/>
          </a:xfrm>
        </p:grpSpPr>
        <p:pic>
          <p:nvPicPr>
            <p:cNvPr id="552" name="Google Shape;552;p5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179773" y="1691995"/>
              <a:ext cx="656005" cy="446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5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139436" y="1669429"/>
              <a:ext cx="968970" cy="50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5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993650" y="2271361"/>
              <a:ext cx="1028236" cy="384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5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396334" y="2222459"/>
              <a:ext cx="446436" cy="446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56"/>
          <p:cNvSpPr txBox="1"/>
          <p:nvPr/>
        </p:nvSpPr>
        <p:spPr>
          <a:xfrm>
            <a:off x="488800" y="908975"/>
            <a:ext cx="22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pip install emlearn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7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tasks</a:t>
            </a:r>
            <a:endParaRPr/>
          </a:p>
        </p:txBody>
      </p:sp>
      <p:sp>
        <p:nvSpPr>
          <p:cNvPr id="562" name="Google Shape;562;p57"/>
          <p:cNvSpPr txBox="1"/>
          <p:nvPr>
            <p:ph idx="2" type="body"/>
          </p:nvPr>
        </p:nvSpPr>
        <p:spPr>
          <a:xfrm>
            <a:off x="4785600" y="1581950"/>
            <a:ext cx="40467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Supports the most common tasks</a:t>
            </a:r>
            <a:br>
              <a:rPr lang="en" sz="1800"/>
            </a:br>
            <a:r>
              <a:rPr lang="en" sz="1800"/>
              <a:t>for embedded</a:t>
            </a:r>
            <a:br>
              <a:rPr lang="en" sz="1800"/>
            </a:br>
            <a:r>
              <a:rPr lang="en" sz="1800"/>
              <a:t>&amp; sensor data </a:t>
            </a:r>
            <a:r>
              <a:rPr lang="en" sz="1800"/>
              <a:t>use cases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Classification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Anomaly Detection</a:t>
            </a:r>
            <a:endParaRPr sz="1800"/>
          </a:p>
        </p:txBody>
      </p:sp>
      <p:pic>
        <p:nvPicPr>
          <p:cNvPr id="563" name="Google Shape;5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111550"/>
            <a:ext cx="4157100" cy="38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emlearn-micropython:</a:t>
            </a:r>
            <a:br>
              <a:rPr lang="en"/>
            </a:br>
            <a:r>
              <a:rPr lang="en"/>
              <a:t>MicroPython bindings for emlearn</a:t>
            </a:r>
            <a:endParaRPr/>
          </a:p>
        </p:txBody>
      </p:sp>
      <p:sp>
        <p:nvSpPr>
          <p:cNvPr id="570" name="Google Shape;570;p58"/>
          <p:cNvSpPr txBox="1"/>
          <p:nvPr>
            <p:ph idx="1" type="body"/>
          </p:nvPr>
        </p:nvSpPr>
        <p:spPr>
          <a:xfrm>
            <a:off x="311700" y="1769025"/>
            <a:ext cx="6494700" cy="32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Modules installable at runtime (.mpy)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1 - 10 kB in size</a:t>
            </a:r>
            <a:endParaRPr/>
          </a:p>
        </p:txBody>
      </p:sp>
      <p:pic>
        <p:nvPicPr>
          <p:cNvPr id="571" name="Google Shape;5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625" y="958475"/>
            <a:ext cx="3464675" cy="17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8"/>
          <p:cNvSpPr txBox="1"/>
          <p:nvPr>
            <p:ph idx="4294967295" type="body"/>
          </p:nvPr>
        </p:nvSpPr>
        <p:spPr>
          <a:xfrm>
            <a:off x="361000" y="1361700"/>
            <a:ext cx="488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</a:pPr>
            <a:r>
              <a:rPr b="1" lang="en" sz="1400" u="sng">
                <a:solidFill>
                  <a:schemeClr val="hlink"/>
                </a:solidFill>
                <a:hlinkClick r:id="rId5"/>
              </a:rPr>
              <a:t>https://github.com/emlearn/emlearn-micropython/</a:t>
            </a:r>
            <a:r>
              <a:rPr b="1" lang="en" sz="1400"/>
              <a:t> </a:t>
            </a:r>
            <a:endParaRPr b="1" sz="1400"/>
          </a:p>
        </p:txBody>
      </p:sp>
      <p:sp>
        <p:nvSpPr>
          <p:cNvPr id="574" name="Google Shape;574;p58"/>
          <p:cNvSpPr txBox="1"/>
          <p:nvPr/>
        </p:nvSpPr>
        <p:spPr>
          <a:xfrm>
            <a:off x="6626500" y="1518588"/>
            <a:ext cx="200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5x - 20x faster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than plain Python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5" name="Google Shape;575;p58" title="emlearn-micropython-modules.png"/>
          <p:cNvPicPr preferRelativeResize="0"/>
          <p:nvPr/>
        </p:nvPicPr>
        <p:blipFill rotWithShape="1">
          <a:blip r:embed="rId6">
            <a:alphaModFix/>
          </a:blip>
          <a:srcRect b="6308" l="0" r="0" t="21510"/>
          <a:stretch/>
        </p:blipFill>
        <p:spPr>
          <a:xfrm>
            <a:off x="399225" y="2758375"/>
            <a:ext cx="8433077" cy="21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8"/>
          <p:cNvSpPr/>
          <p:nvPr/>
        </p:nvSpPr>
        <p:spPr>
          <a:xfrm>
            <a:off x="5749775" y="2758375"/>
            <a:ext cx="2976600" cy="23535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8"/>
          <p:cNvSpPr txBox="1"/>
          <p:nvPr/>
        </p:nvSpPr>
        <p:spPr>
          <a:xfrm>
            <a:off x="6660275" y="4650050"/>
            <a:ext cx="211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</a:rPr>
              <a:t>PyData friendly</a:t>
            </a:r>
            <a:endParaRPr b="1" sz="180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emlearn-micropython: Install &amp; Export model</a:t>
            </a:r>
            <a:endParaRPr/>
          </a:p>
        </p:txBody>
      </p:sp>
      <p:sp>
        <p:nvSpPr>
          <p:cNvPr id="583" name="Google Shape;583;p59"/>
          <p:cNvSpPr txBox="1"/>
          <p:nvPr/>
        </p:nvSpPr>
        <p:spPr>
          <a:xfrm>
            <a:off x="383275" y="1276900"/>
            <a:ext cx="6273600" cy="126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emlearn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estimator = train_model()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 = </a:t>
            </a:r>
            <a:r>
              <a:rPr b="1" lang="en">
                <a:solidFill>
                  <a:schemeClr val="dk1"/>
                </a:solidFill>
              </a:rPr>
              <a:t>emlearn.convert</a:t>
            </a:r>
            <a:r>
              <a:rPr lang="en">
                <a:solidFill>
                  <a:schemeClr val="dk1"/>
                </a:solidFill>
              </a:rPr>
              <a:t>(estimator)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</a:t>
            </a:r>
            <a:r>
              <a:rPr b="1" lang="en">
                <a:solidFill>
                  <a:schemeClr val="dk1"/>
                </a:solidFill>
              </a:rPr>
              <a:t>.save</a:t>
            </a:r>
            <a:r>
              <a:rPr lang="en">
                <a:solidFill>
                  <a:schemeClr val="dk1"/>
                </a:solidFill>
              </a:rPr>
              <a:t>(name=</a:t>
            </a:r>
            <a:r>
              <a:rPr lang="en">
                <a:solidFill>
                  <a:srgbClr val="032F62"/>
                </a:solidFill>
              </a:rPr>
              <a:t>'gesture'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E36209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=’csv’, file=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59"/>
          <p:cNvSpPr txBox="1"/>
          <p:nvPr>
            <p:ph idx="1" type="body"/>
          </p:nvPr>
        </p:nvSpPr>
        <p:spPr>
          <a:xfrm>
            <a:off x="311700" y="2724775"/>
            <a:ext cx="8520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 model to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mpremote fs cp </a:t>
            </a:r>
            <a:r>
              <a:rPr b="1" lang="en" sz="1400">
                <a:solidFill>
                  <a:schemeClr val="dk1"/>
                </a:solidFill>
              </a:rPr>
              <a:t>gesture_model.csv</a:t>
            </a:r>
            <a:r>
              <a:rPr lang="en" sz="1400">
                <a:solidFill>
                  <a:schemeClr val="dk1"/>
                </a:solidFill>
              </a:rPr>
              <a:t> : 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85" name="Google Shape;5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9"/>
          <p:cNvSpPr txBox="1"/>
          <p:nvPr>
            <p:ph idx="1" type="body"/>
          </p:nvPr>
        </p:nvSpPr>
        <p:spPr>
          <a:xfrm>
            <a:off x="4243650" y="1276900"/>
            <a:ext cx="2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Export model on PC</a:t>
            </a:r>
            <a:endParaRPr/>
          </a:p>
        </p:txBody>
      </p:sp>
      <p:sp>
        <p:nvSpPr>
          <p:cNvPr id="587" name="Google Shape;587;p59"/>
          <p:cNvSpPr txBox="1"/>
          <p:nvPr/>
        </p:nvSpPr>
        <p:spPr>
          <a:xfrm>
            <a:off x="311700" y="3839050"/>
            <a:ext cx="634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Install</a:t>
            </a:r>
            <a:r>
              <a:rPr lang="en" sz="1800">
                <a:solidFill>
                  <a:schemeClr val="dk1"/>
                </a:solidFill>
              </a:rPr>
              <a:t> MicroPython library on device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mip install</a:t>
            </a:r>
            <a:r>
              <a:rPr i="1" lang="en">
                <a:solidFill>
                  <a:schemeClr val="dk1"/>
                </a:solidFill>
              </a:rPr>
              <a:t> https://emlearn.github.io/...../</a:t>
            </a:r>
            <a:r>
              <a:rPr b="1" i="1" lang="en">
                <a:solidFill>
                  <a:schemeClr val="dk1"/>
                </a:solidFill>
              </a:rPr>
              <a:t>xtensawin</a:t>
            </a:r>
            <a:r>
              <a:rPr i="1" lang="en">
                <a:solidFill>
                  <a:schemeClr val="dk1"/>
                </a:solidFill>
              </a:rPr>
              <a:t>_</a:t>
            </a:r>
            <a:r>
              <a:rPr b="1" i="1" lang="en">
                <a:solidFill>
                  <a:schemeClr val="dk1"/>
                </a:solidFill>
              </a:rPr>
              <a:t>6.2</a:t>
            </a:r>
            <a:r>
              <a:rPr i="1" lang="en">
                <a:solidFill>
                  <a:schemeClr val="dk1"/>
                </a:solidFill>
              </a:rPr>
              <a:t>/emltrees.mpy </a:t>
            </a:r>
            <a:endParaRPr/>
          </a:p>
        </p:txBody>
      </p:sp>
      <p:sp>
        <p:nvSpPr>
          <p:cNvPr id="588" name="Google Shape;588;p59"/>
          <p:cNvSpPr txBox="1"/>
          <p:nvPr/>
        </p:nvSpPr>
        <p:spPr>
          <a:xfrm>
            <a:off x="6775850" y="3736650"/>
            <a:ext cx="186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Prebuilt binary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No need to setup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C toolchain and SDK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emlearn-micropython: </a:t>
            </a:r>
            <a:r>
              <a:rPr lang="en"/>
              <a:t>Load model &amp; run</a:t>
            </a:r>
            <a:endParaRPr/>
          </a:p>
        </p:txBody>
      </p:sp>
      <p:pic>
        <p:nvPicPr>
          <p:cNvPr id="594" name="Google Shape;5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0"/>
          <p:cNvSpPr txBox="1"/>
          <p:nvPr/>
        </p:nvSpPr>
        <p:spPr>
          <a:xfrm>
            <a:off x="390450" y="1276900"/>
            <a:ext cx="6057300" cy="169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emltrees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Instantiate model. Capacity for trees, decision nodes, classes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= </a:t>
            </a:r>
            <a:r>
              <a:rPr b="1" lang="en">
                <a:solidFill>
                  <a:schemeClr val="dk1"/>
                </a:solidFill>
              </a:rPr>
              <a:t>emltrees.new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200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10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Load model "weights"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E36209"/>
                </a:solidFill>
              </a:rPr>
              <a:t>open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 </a:t>
            </a:r>
            <a:r>
              <a:rPr lang="en">
                <a:solidFill>
                  <a:srgbClr val="D73A49"/>
                </a:solidFill>
              </a:rPr>
              <a:t>as</a:t>
            </a:r>
            <a:r>
              <a:rPr lang="en">
                <a:solidFill>
                  <a:schemeClr val="dk1"/>
                </a:solidFill>
              </a:rPr>
              <a:t> f: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r>
              <a:rPr b="1" lang="en">
                <a:solidFill>
                  <a:schemeClr val="dk1"/>
                </a:solidFill>
              </a:rPr>
              <a:t>emltrees.load_model</a:t>
            </a:r>
            <a:r>
              <a:rPr lang="en">
                <a:solidFill>
                  <a:schemeClr val="dk1"/>
                </a:solidFill>
              </a:rPr>
              <a:t>(model, f)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6" name="Google Shape;596;p60"/>
          <p:cNvSpPr txBox="1"/>
          <p:nvPr>
            <p:ph idx="1" type="body"/>
          </p:nvPr>
        </p:nvSpPr>
        <p:spPr>
          <a:xfrm>
            <a:off x="3733350" y="24871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Load model on device</a:t>
            </a:r>
            <a:endParaRPr sz="1829"/>
          </a:p>
        </p:txBody>
      </p:sp>
      <p:sp>
        <p:nvSpPr>
          <p:cNvPr id="597" name="Google Shape;597;p60"/>
          <p:cNvSpPr txBox="1"/>
          <p:nvPr/>
        </p:nvSpPr>
        <p:spPr>
          <a:xfrm>
            <a:off x="390450" y="3229275"/>
            <a:ext cx="6057300" cy="153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Read sensor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sensor.fifo_read(samples)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Preprocess features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preprocessor.run(samples, features)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Run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model.predict</a:t>
            </a:r>
            <a:r>
              <a:rPr lang="en" sz="1100">
                <a:solidFill>
                  <a:schemeClr val="dk1"/>
                </a:solidFill>
              </a:rPr>
              <a:t>(features)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8" name="Google Shape;598;p60"/>
          <p:cNvSpPr txBox="1"/>
          <p:nvPr>
            <p:ph idx="1" type="body"/>
          </p:nvPr>
        </p:nvSpPr>
        <p:spPr>
          <a:xfrm>
            <a:off x="3753600" y="43210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Run inference</a:t>
            </a:r>
            <a:endParaRPr sz="182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27246" t="0"/>
          <a:stretch/>
        </p:blipFill>
        <p:spPr>
          <a:xfrm>
            <a:off x="421625" y="400425"/>
            <a:ext cx="2631475" cy="24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61"/>
          <p:cNvPicPr preferRelativeResize="0"/>
          <p:nvPr/>
        </p:nvPicPr>
        <p:blipFill rotWithShape="1">
          <a:blip r:embed="rId3">
            <a:alphaModFix/>
          </a:blip>
          <a:srcRect b="13571" l="8945" r="46507" t="23858"/>
          <a:stretch/>
        </p:blipFill>
        <p:spPr>
          <a:xfrm>
            <a:off x="5289025" y="1292350"/>
            <a:ext cx="913200" cy="12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1"/>
          <p:cNvSpPr txBox="1"/>
          <p:nvPr>
            <p:ph type="title"/>
          </p:nvPr>
        </p:nvSpPr>
        <p:spPr>
          <a:xfrm>
            <a:off x="553113" y="102750"/>
            <a:ext cx="211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</a:t>
            </a:r>
            <a:br>
              <a:rPr lang="en"/>
            </a:br>
            <a:r>
              <a:rPr lang="en"/>
              <a:t>tracker</a:t>
            </a:r>
            <a:endParaRPr/>
          </a:p>
        </p:txBody>
      </p:sp>
      <p:sp>
        <p:nvSpPr>
          <p:cNvPr id="605" name="Google Shape;605;p61"/>
          <p:cNvSpPr txBox="1"/>
          <p:nvPr/>
        </p:nvSpPr>
        <p:spPr>
          <a:xfrm>
            <a:off x="-1678975" y="1056700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61"/>
          <p:cNvPicPr preferRelativeResize="0"/>
          <p:nvPr/>
        </p:nvPicPr>
        <p:blipFill rotWithShape="1">
          <a:blip r:embed="rId4">
            <a:alphaModFix/>
          </a:blip>
          <a:srcRect b="0" l="53064" r="0" t="49619"/>
          <a:stretch/>
        </p:blipFill>
        <p:spPr>
          <a:xfrm>
            <a:off x="304937" y="2542748"/>
            <a:ext cx="1942025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1"/>
          <p:cNvPicPr preferRelativeResize="0"/>
          <p:nvPr/>
        </p:nvPicPr>
        <p:blipFill rotWithShape="1">
          <a:blip r:embed="rId5">
            <a:alphaModFix/>
          </a:blip>
          <a:srcRect b="4915" l="13993" r="12047" t="5229"/>
          <a:stretch/>
        </p:blipFill>
        <p:spPr>
          <a:xfrm>
            <a:off x="602611" y="1268550"/>
            <a:ext cx="1276977" cy="13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1"/>
          <p:cNvSpPr txBox="1"/>
          <p:nvPr>
            <p:ph type="title"/>
          </p:nvPr>
        </p:nvSpPr>
        <p:spPr>
          <a:xfrm>
            <a:off x="2748525" y="102750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Noise</a:t>
            </a:r>
            <a:br>
              <a:rPr lang="en"/>
            </a:br>
            <a:r>
              <a:rPr lang="en"/>
              <a:t>monitor</a:t>
            </a:r>
            <a:endParaRPr/>
          </a:p>
        </p:txBody>
      </p:sp>
      <p:pic>
        <p:nvPicPr>
          <p:cNvPr id="609" name="Google Shape;609;p61"/>
          <p:cNvPicPr preferRelativeResize="0"/>
          <p:nvPr/>
        </p:nvPicPr>
        <p:blipFill rotWithShape="1">
          <a:blip r:embed="rId3">
            <a:alphaModFix/>
          </a:blip>
          <a:srcRect b="2956" l="8944" r="46509" t="23858"/>
          <a:stretch/>
        </p:blipFill>
        <p:spPr>
          <a:xfrm>
            <a:off x="3073508" y="1292350"/>
            <a:ext cx="913179" cy="14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1"/>
          <p:cNvSpPr txBox="1"/>
          <p:nvPr>
            <p:ph type="title"/>
          </p:nvPr>
        </p:nvSpPr>
        <p:spPr>
          <a:xfrm>
            <a:off x="5001475" y="102750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Image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Classifier</a:t>
            </a:r>
            <a:endParaRPr/>
          </a:p>
        </p:txBody>
      </p:sp>
      <p:cxnSp>
        <p:nvCxnSpPr>
          <p:cNvPr id="611" name="Google Shape;611;p61"/>
          <p:cNvCxnSpPr/>
          <p:nvPr/>
        </p:nvCxnSpPr>
        <p:spPr>
          <a:xfrm>
            <a:off x="4705475" y="368157"/>
            <a:ext cx="0" cy="46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61"/>
          <p:cNvSpPr txBox="1"/>
          <p:nvPr/>
        </p:nvSpPr>
        <p:spPr>
          <a:xfrm>
            <a:off x="468863" y="867425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Accelerometer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3" name="Google Shape;613;p61"/>
          <p:cNvSpPr txBox="1"/>
          <p:nvPr/>
        </p:nvSpPr>
        <p:spPr>
          <a:xfrm>
            <a:off x="2722563" y="847550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Microphone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14" name="Google Shape;614;p61"/>
          <p:cNvPicPr preferRelativeResize="0"/>
          <p:nvPr/>
        </p:nvPicPr>
        <p:blipFill rotWithShape="1">
          <a:blip r:embed="rId6">
            <a:alphaModFix/>
          </a:blip>
          <a:srcRect b="11642" l="19928" r="56895" t="67004"/>
          <a:stretch/>
        </p:blipFill>
        <p:spPr>
          <a:xfrm>
            <a:off x="2432402" y="2716227"/>
            <a:ext cx="2119200" cy="109828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1"/>
          <p:cNvSpPr txBox="1"/>
          <p:nvPr/>
        </p:nvSpPr>
        <p:spPr>
          <a:xfrm>
            <a:off x="5052463" y="847550"/>
            <a:ext cx="17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Camera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16" name="Google Shape;61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9450" y="2193800"/>
            <a:ext cx="1425433" cy="14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1"/>
          <p:cNvSpPr txBox="1"/>
          <p:nvPr/>
        </p:nvSpPr>
        <p:spPr>
          <a:xfrm>
            <a:off x="5330525" y="3298050"/>
            <a:ext cx="17466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if is_MyCat(img):</a:t>
            </a:r>
            <a:br>
              <a:rPr b="1" lang="en">
                <a:solidFill>
                  <a:schemeClr val="dk2"/>
                </a:solidFill>
              </a:rPr>
            </a:br>
            <a:r>
              <a:rPr b="1" lang="en">
                <a:solidFill>
                  <a:schemeClr val="dk2"/>
                </a:solidFill>
              </a:rPr>
              <a:t>   open_door()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618" name="Google Shape;618;p61"/>
          <p:cNvCxnSpPr/>
          <p:nvPr/>
        </p:nvCxnSpPr>
        <p:spPr>
          <a:xfrm>
            <a:off x="2309550" y="298375"/>
            <a:ext cx="0" cy="46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9" name="Google Shape;619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420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1470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8995" y="4216975"/>
            <a:ext cx="61450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1"/>
          <p:cNvSpPr txBox="1"/>
          <p:nvPr/>
        </p:nvSpPr>
        <p:spPr>
          <a:xfrm>
            <a:off x="910988" y="4179700"/>
            <a:ext cx="13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Random Forest classifier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emlearn_trees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623" name="Google Shape;623;p61"/>
          <p:cNvSpPr txBox="1"/>
          <p:nvPr/>
        </p:nvSpPr>
        <p:spPr>
          <a:xfrm>
            <a:off x="3176838" y="4179700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Infinite Impulse Response filters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emlearn_iir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624" name="Google Shape;624;p61"/>
          <p:cNvSpPr txBox="1"/>
          <p:nvPr/>
        </p:nvSpPr>
        <p:spPr>
          <a:xfrm>
            <a:off x="5611975" y="4122275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Convolutional Neural Network</a:t>
            </a:r>
            <a:br>
              <a:rPr b="1"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emlearn_cnn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625" name="Google Shape;625;p61"/>
          <p:cNvSpPr txBox="1"/>
          <p:nvPr/>
        </p:nvSpPr>
        <p:spPr>
          <a:xfrm>
            <a:off x="6483800" y="1817275"/>
            <a:ext cx="272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at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https://github.com</a:t>
            </a:r>
            <a:br>
              <a:rPr lang="en" u="sng">
                <a:solidFill>
                  <a:schemeClr val="hlink"/>
                </a:solidFill>
                <a:hlinkClick r:id="rId10"/>
              </a:rPr>
            </a:br>
            <a:r>
              <a:rPr lang="en" u="sng">
                <a:solidFill>
                  <a:schemeClr val="hlink"/>
                </a:solidFill>
                <a:hlinkClick r:id="rId11"/>
              </a:rPr>
              <a:t>/emlearn/emlearn-micropython</a:t>
            </a:r>
            <a:br>
              <a:rPr lang="en" u="sng">
                <a:solidFill>
                  <a:schemeClr val="hlink"/>
                </a:solidFill>
                <a:hlinkClick r:id="rId12"/>
              </a:rPr>
            </a:br>
            <a:r>
              <a:rPr lang="en" u="sng">
                <a:solidFill>
                  <a:schemeClr val="hlink"/>
                </a:solidFill>
                <a:hlinkClick r:id="rId13"/>
              </a:rPr>
              <a:t>#examples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2"/>
          <p:cNvSpPr txBox="1"/>
          <p:nvPr>
            <p:ph type="title"/>
          </p:nvPr>
        </p:nvSpPr>
        <p:spPr>
          <a:xfrm>
            <a:off x="265500" y="2223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</a:t>
            </a:r>
            <a:endParaRPr/>
          </a:p>
        </p:txBody>
      </p:sp>
      <p:sp>
        <p:nvSpPr>
          <p:cNvPr id="631" name="Google Shape;631;p62"/>
          <p:cNvSpPr txBox="1"/>
          <p:nvPr>
            <p:ph idx="1" type="subTitle"/>
          </p:nvPr>
        </p:nvSpPr>
        <p:spPr>
          <a:xfrm>
            <a:off x="265500" y="3793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3"/>
          <p:cNvSpPr txBox="1"/>
          <p:nvPr>
            <p:ph idx="1" type="body"/>
          </p:nvPr>
        </p:nvSpPr>
        <p:spPr>
          <a:xfrm>
            <a:off x="311700" y="1152475"/>
            <a:ext cx="7819200" cy="3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Many scientific applications rely on collecting a lot of physical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Large deployments</a:t>
            </a:r>
            <a:r>
              <a:rPr lang="en">
                <a:solidFill>
                  <a:schemeClr val="dk1"/>
                </a:solidFill>
              </a:rPr>
              <a:t> possible with </a:t>
            </a:r>
            <a:r>
              <a:rPr b="1" lang="en">
                <a:solidFill>
                  <a:schemeClr val="dk1"/>
                </a:solidFill>
              </a:rPr>
              <a:t>low-cost Wireless Sensor Networks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Sensor nodes can be </a:t>
            </a:r>
            <a:r>
              <a:rPr b="1" lang="en">
                <a:solidFill>
                  <a:schemeClr val="dk1"/>
                </a:solidFill>
              </a:rPr>
              <a:t>developed in Python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	using </a:t>
            </a:r>
            <a:r>
              <a:rPr b="1" lang="en">
                <a:solidFill>
                  <a:schemeClr val="dk1"/>
                </a:solidFill>
              </a:rPr>
              <a:t>MicroPython on microcontroller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MicroPython has </a:t>
            </a:r>
            <a:r>
              <a:rPr b="1" lang="en">
                <a:solidFill>
                  <a:schemeClr val="dk1"/>
                </a:solidFill>
              </a:rPr>
              <a:t>good tools for sensor data processing</a:t>
            </a:r>
            <a:r>
              <a:rPr lang="en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including connectivity, storage, performance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Good </a:t>
            </a:r>
            <a:r>
              <a:rPr b="1" lang="en">
                <a:solidFill>
                  <a:schemeClr val="dk1"/>
                </a:solidFill>
              </a:rPr>
              <a:t>ecosystem for data processing</a:t>
            </a:r>
            <a:r>
              <a:rPr lang="en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including </a:t>
            </a:r>
            <a:r>
              <a:rPr b="1" lang="en">
                <a:solidFill>
                  <a:schemeClr val="dk1"/>
                </a:solidFill>
              </a:rPr>
              <a:t>machine learning with emlearn-micropython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39" name="Google Shape;63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640" name="Google Shape;6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"/>
          <p:cNvSpPr txBox="1"/>
          <p:nvPr>
            <p:ph type="ctrTitle"/>
          </p:nvPr>
        </p:nvSpPr>
        <p:spPr>
          <a:xfrm>
            <a:off x="269683" y="82053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Sprint</a:t>
            </a:r>
            <a:br>
              <a:rPr b="1" lang="en" sz="4800"/>
            </a:br>
            <a:r>
              <a:rPr b="1" lang="en" sz="4800"/>
              <a:t>MicroPython / emlearn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On Friday!</a:t>
            </a:r>
            <a:endParaRPr sz="4800"/>
          </a:p>
        </p:txBody>
      </p:sp>
      <p:pic>
        <p:nvPicPr>
          <p:cNvPr id="646" name="Google Shape;646;p64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019712" y="3071150"/>
            <a:ext cx="1140475" cy="11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4" title="euroscipy_logo.png"/>
          <p:cNvPicPr preferRelativeResize="0"/>
          <p:nvPr/>
        </p:nvPicPr>
        <p:blipFill rotWithShape="1">
          <a:blip r:embed="rId4">
            <a:alphaModFix/>
          </a:blip>
          <a:srcRect b="7786" l="32549" r="31680" t="6838"/>
          <a:stretch/>
        </p:blipFill>
        <p:spPr>
          <a:xfrm>
            <a:off x="3525850" y="3119491"/>
            <a:ext cx="1168436" cy="104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4" title="python-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382" y="3125841"/>
            <a:ext cx="1090115" cy="119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4"/>
          <p:cNvPicPr preferRelativeResize="0"/>
          <p:nvPr/>
        </p:nvPicPr>
        <p:blipFill rotWithShape="1">
          <a:blip r:embed="rId6">
            <a:alphaModFix/>
          </a:blip>
          <a:srcRect b="20036" l="55533" r="0" t="6162"/>
          <a:stretch/>
        </p:blipFill>
        <p:spPr>
          <a:xfrm>
            <a:off x="6036871" y="2961826"/>
            <a:ext cx="1352353" cy="11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5"/>
          <p:cNvSpPr txBox="1"/>
          <p:nvPr>
            <p:ph type="ctrTitle"/>
          </p:nvPr>
        </p:nvSpPr>
        <p:spPr>
          <a:xfrm>
            <a:off x="311708" y="2539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Sensor data processing</a:t>
            </a:r>
            <a:br>
              <a:rPr b="1" lang="en" sz="4800"/>
            </a:br>
            <a:r>
              <a:rPr b="1" lang="en" sz="4800"/>
              <a:t>on microcontrollers</a:t>
            </a:r>
            <a:br>
              <a:rPr b="1" lang="en" sz="4800"/>
            </a:br>
            <a:r>
              <a:rPr b="1" lang="en" sz="4800"/>
              <a:t>with MicroPython</a:t>
            </a:r>
            <a:endParaRPr sz="4800"/>
          </a:p>
        </p:txBody>
      </p:sp>
      <p:sp>
        <p:nvSpPr>
          <p:cNvPr id="655" name="Google Shape;655;p65"/>
          <p:cNvSpPr txBox="1"/>
          <p:nvPr>
            <p:ph idx="1" type="subTitle"/>
          </p:nvPr>
        </p:nvSpPr>
        <p:spPr>
          <a:xfrm>
            <a:off x="311700" y="3604101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hlinkClick r:id="rId3"/>
              </a:rPr>
              <a:t>https://github.com/emlearn/emlearn-micropython</a:t>
            </a:r>
            <a:endParaRPr b="1" sz="2100"/>
          </a:p>
        </p:txBody>
      </p:sp>
      <p:sp>
        <p:nvSpPr>
          <p:cNvPr id="656" name="Google Shape;656;p65"/>
          <p:cNvSpPr txBox="1"/>
          <p:nvPr>
            <p:ph idx="1" type="subTitle"/>
          </p:nvPr>
        </p:nvSpPr>
        <p:spPr>
          <a:xfrm>
            <a:off x="1470525" y="4373213"/>
            <a:ext cx="4461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Jon Nordby &lt;</a:t>
            </a:r>
            <a:r>
              <a:rPr lang="en" sz="1800" u="sng">
                <a:hlinkClick r:id="rId4"/>
              </a:rPr>
              <a:t>jononor@gmail.com</a:t>
            </a:r>
            <a:r>
              <a:rPr lang="en" sz="1800"/>
              <a:t>&gt;</a:t>
            </a:r>
            <a:br>
              <a:rPr lang="en" sz="1800"/>
            </a:br>
            <a:r>
              <a:rPr lang="en" sz="1800"/>
              <a:t>EuroSciPy, Krakow, August 2025</a:t>
            </a:r>
            <a:endParaRPr sz="1800"/>
          </a:p>
        </p:txBody>
      </p:sp>
      <p:pic>
        <p:nvPicPr>
          <p:cNvPr id="657" name="Google Shape;657;p65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4001762" y="2419338"/>
            <a:ext cx="1140475" cy="11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5" title="euroscipy_logo.png"/>
          <p:cNvPicPr preferRelativeResize="0"/>
          <p:nvPr/>
        </p:nvPicPr>
        <p:blipFill rotWithShape="1">
          <a:blip r:embed="rId6">
            <a:alphaModFix/>
          </a:blip>
          <a:srcRect b="7786" l="32549" r="31680" t="6838"/>
          <a:stretch/>
        </p:blipFill>
        <p:spPr>
          <a:xfrm>
            <a:off x="5324950" y="4421163"/>
            <a:ext cx="740824" cy="6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5" title="python-logo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8750" y="4425189"/>
            <a:ext cx="691168" cy="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5"/>
          <p:cNvPicPr preferRelativeResize="0"/>
          <p:nvPr/>
        </p:nvPicPr>
        <p:blipFill rotWithShape="1">
          <a:blip r:embed="rId8">
            <a:alphaModFix/>
          </a:blip>
          <a:srcRect b="20036" l="55533" r="0" t="6162"/>
          <a:stretch/>
        </p:blipFill>
        <p:spPr>
          <a:xfrm>
            <a:off x="6917016" y="4321200"/>
            <a:ext cx="857435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67"/>
          <p:cNvPicPr preferRelativeResize="0"/>
          <p:nvPr/>
        </p:nvPicPr>
        <p:blipFill rotWithShape="1">
          <a:blip r:embed="rId3">
            <a:alphaModFix/>
          </a:blip>
          <a:srcRect b="1963" l="10398" r="27559" t="8806"/>
          <a:stretch/>
        </p:blipFill>
        <p:spPr>
          <a:xfrm>
            <a:off x="0" y="0"/>
            <a:ext cx="47682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7"/>
          <p:cNvSpPr txBox="1"/>
          <p:nvPr>
            <p:ph type="title"/>
          </p:nvPr>
        </p:nvSpPr>
        <p:spPr>
          <a:xfrm>
            <a:off x="5014375" y="216425"/>
            <a:ext cx="38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 earable</a:t>
            </a:r>
            <a:endParaRPr/>
          </a:p>
        </p:txBody>
      </p:sp>
      <p:sp>
        <p:nvSpPr>
          <p:cNvPr id="672" name="Google Shape;672;p67"/>
          <p:cNvSpPr txBox="1"/>
          <p:nvPr/>
        </p:nvSpPr>
        <p:spPr>
          <a:xfrm>
            <a:off x="4906775" y="4366025"/>
            <a:ext cx="416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100">
                <a:solidFill>
                  <a:srgbClr val="595959"/>
                </a:solidFill>
              </a:rPr>
              <a:t>Remote Breathing Rate Tracking in Stationary Position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Using the Motion and Acoustic Sensors of Earables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Tousif Ahmed et.al (2023)</a:t>
            </a:r>
            <a:endParaRPr b="1" sz="1100">
              <a:solidFill>
                <a:srgbClr val="595959"/>
              </a:solidFill>
            </a:endParaRPr>
          </a:p>
        </p:txBody>
      </p:sp>
      <p:sp>
        <p:nvSpPr>
          <p:cNvPr id="673" name="Google Shape;673;p67"/>
          <p:cNvSpPr txBox="1"/>
          <p:nvPr>
            <p:ph idx="1" type="body"/>
          </p:nvPr>
        </p:nvSpPr>
        <p:spPr>
          <a:xfrm>
            <a:off x="5014500" y="923875"/>
            <a:ext cx="3817800" cy="31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Breathing rate</a:t>
            </a:r>
            <a:r>
              <a:rPr lang="en" sz="1400">
                <a:solidFill>
                  <a:srgbClr val="595959"/>
                </a:solidFill>
              </a:rPr>
              <a:t> is critical to monitor for persons with </a:t>
            </a:r>
            <a:r>
              <a:rPr b="1" lang="en" sz="1400">
                <a:solidFill>
                  <a:srgbClr val="595959"/>
                </a:solidFill>
              </a:rPr>
              <a:t>respiratory health problems</a:t>
            </a:r>
            <a:r>
              <a:rPr lang="en" sz="1400">
                <a:solidFill>
                  <a:srgbClr val="595959"/>
                </a:solidFill>
              </a:rPr>
              <a:t>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Monitoring </a:t>
            </a:r>
            <a:r>
              <a:rPr b="1" lang="en" sz="1400">
                <a:solidFill>
                  <a:srgbClr val="595959"/>
                </a:solidFill>
              </a:rPr>
              <a:t>for every-day use</a:t>
            </a:r>
            <a:r>
              <a:rPr lang="en" sz="1400">
                <a:solidFill>
                  <a:srgbClr val="595959"/>
                </a:solidFill>
              </a:rPr>
              <a:t>, not just in clinical context. Using earable to replace specialized devices.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Random Forest</a:t>
            </a:r>
            <a:r>
              <a:rPr lang="en" sz="1400">
                <a:solidFill>
                  <a:srgbClr val="595959"/>
                </a:solidFill>
              </a:rPr>
              <a:t> classifier for audio.</a:t>
            </a:r>
            <a:endParaRPr sz="1400">
              <a:solidFill>
                <a:srgbClr val="595959"/>
              </a:solidFill>
            </a:endParaRPr>
          </a:p>
        </p:txBody>
      </p:sp>
      <p:pic>
        <p:nvPicPr>
          <p:cNvPr id="674" name="Google Shape;67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75" y="4554150"/>
            <a:ext cx="3989550" cy="3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7"/>
          <p:cNvPicPr preferRelativeResize="0"/>
          <p:nvPr/>
        </p:nvPicPr>
        <p:blipFill rotWithShape="1">
          <a:blip r:embed="rId5">
            <a:alphaModFix/>
          </a:blip>
          <a:srcRect b="17963" l="0" r="3975" t="3592"/>
          <a:stretch/>
        </p:blipFill>
        <p:spPr>
          <a:xfrm>
            <a:off x="5290062" y="2875125"/>
            <a:ext cx="3542226" cy="7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7"/>
          <p:cNvPicPr preferRelativeResize="0"/>
          <p:nvPr/>
        </p:nvPicPr>
        <p:blipFill rotWithShape="1">
          <a:blip r:embed="rId6">
            <a:alphaModFix/>
          </a:blip>
          <a:srcRect b="0" l="902" r="2057" t="7261"/>
          <a:stretch/>
        </p:blipFill>
        <p:spPr>
          <a:xfrm>
            <a:off x="5154450" y="3626421"/>
            <a:ext cx="3989551" cy="69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toothbrush timer</a:t>
            </a:r>
            <a:endParaRPr/>
          </a:p>
        </p:txBody>
      </p:sp>
      <p:sp>
        <p:nvSpPr>
          <p:cNvPr id="682" name="Google Shape;682;p68"/>
          <p:cNvSpPr txBox="1"/>
          <p:nvPr>
            <p:ph idx="1" type="body"/>
          </p:nvPr>
        </p:nvSpPr>
        <p:spPr>
          <a:xfrm>
            <a:off x="311700" y="3462275"/>
            <a:ext cx="58089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Stock hardware: M5StickC PLUS 2 by M5Stack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~500 lines of MicroPython code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Collected and labeled data in ~1 hour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Data collection and training tools: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https://github.com/emlearn/emlearn-micropython/tree/master/examples/har_trees</a:t>
            </a:r>
            <a:endParaRPr sz="1100"/>
          </a:p>
        </p:txBody>
      </p:sp>
      <p:sp>
        <p:nvSpPr>
          <p:cNvPr id="683" name="Google Shape;683;p68"/>
          <p:cNvSpPr txBox="1"/>
          <p:nvPr/>
        </p:nvSpPr>
        <p:spPr>
          <a:xfrm>
            <a:off x="4541750" y="463625"/>
            <a:ext cx="20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</a:t>
            </a:r>
            <a:br>
              <a:rPr lang="en" sz="1200" u="sng">
                <a:solidFill>
                  <a:schemeClr val="hlink"/>
                </a:solidFill>
                <a:hlinkClick r:id="rId5"/>
              </a:rPr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jonnor/toothbrush/</a:t>
            </a:r>
            <a:r>
              <a:rPr lang="en" sz="1200"/>
              <a:t> </a:t>
            </a:r>
            <a:endParaRPr sz="1200"/>
          </a:p>
        </p:txBody>
      </p:sp>
      <p:pic>
        <p:nvPicPr>
          <p:cNvPr id="684" name="Google Shape;684;p68"/>
          <p:cNvPicPr preferRelativeResize="0"/>
          <p:nvPr/>
        </p:nvPicPr>
        <p:blipFill rotWithShape="1">
          <a:blip r:embed="rId7">
            <a:alphaModFix/>
          </a:blip>
          <a:srcRect b="21844" l="31296" r="8805" t="20671"/>
          <a:stretch/>
        </p:blipFill>
        <p:spPr>
          <a:xfrm>
            <a:off x="311700" y="913825"/>
            <a:ext cx="5442652" cy="26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8"/>
          <p:cNvPicPr preferRelativeResize="0"/>
          <p:nvPr/>
        </p:nvPicPr>
        <p:blipFill rotWithShape="1">
          <a:blip r:embed="rId7">
            <a:alphaModFix/>
          </a:blip>
          <a:srcRect b="0" l="0" r="71806" t="0"/>
          <a:stretch/>
        </p:blipFill>
        <p:spPr>
          <a:xfrm>
            <a:off x="6215850" y="-24725"/>
            <a:ext cx="2928152" cy="51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9"/>
          <p:cNvPicPr preferRelativeResize="0"/>
          <p:nvPr/>
        </p:nvPicPr>
        <p:blipFill rotWithShape="1">
          <a:blip r:embed="rId3">
            <a:alphaModFix/>
          </a:blip>
          <a:srcRect b="0" l="35236" r="15829" t="0"/>
          <a:stretch/>
        </p:blipFill>
        <p:spPr>
          <a:xfrm>
            <a:off x="4677225" y="0"/>
            <a:ext cx="44667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9"/>
          <p:cNvSpPr txBox="1"/>
          <p:nvPr>
            <p:ph type="title"/>
          </p:nvPr>
        </p:nvSpPr>
        <p:spPr>
          <a:xfrm>
            <a:off x="311700" y="368825"/>
            <a:ext cx="412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 grid monitoring</a:t>
            </a:r>
            <a:endParaRPr/>
          </a:p>
        </p:txBody>
      </p:sp>
      <p:sp>
        <p:nvSpPr>
          <p:cNvPr id="692" name="Google Shape;692;p69"/>
          <p:cNvSpPr txBox="1"/>
          <p:nvPr>
            <p:ph idx="1" type="body"/>
          </p:nvPr>
        </p:nvSpPr>
        <p:spPr>
          <a:xfrm>
            <a:off x="311700" y="1000075"/>
            <a:ext cx="4128900" cy="3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</a:rPr>
              <a:t>Detect and localize faults in the electric grid.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Analyzes the voltage signals at a single location.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Able to detect where the fault originated. 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Runs on a DSP board from Texas Instruments. 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3" name="Google Shape;693;p69"/>
          <p:cNvSpPr txBox="1"/>
          <p:nvPr/>
        </p:nvSpPr>
        <p:spPr>
          <a:xfrm>
            <a:off x="295800" y="4061225"/>
            <a:ext cx="2889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Micro Random Forest: A Local, High-Speed Implementation of a Machine-Learning Fault Location Method for Distribution Power Systems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Tousif Ahmed et.al (2023)</a:t>
            </a:r>
            <a:endParaRPr b="1" sz="1100">
              <a:solidFill>
                <a:srgbClr val="595959"/>
              </a:solidFill>
            </a:endParaRPr>
          </a:p>
        </p:txBody>
      </p:sp>
      <p:pic>
        <p:nvPicPr>
          <p:cNvPr id="694" name="Google Shape;694;p69"/>
          <p:cNvPicPr preferRelativeResize="0"/>
          <p:nvPr/>
        </p:nvPicPr>
        <p:blipFill rotWithShape="1">
          <a:blip r:embed="rId4">
            <a:alphaModFix/>
          </a:blip>
          <a:srcRect b="25152" l="14577" r="6793" t="18978"/>
          <a:stretch/>
        </p:blipFill>
        <p:spPr>
          <a:xfrm>
            <a:off x="396975" y="2517525"/>
            <a:ext cx="3027275" cy="14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9"/>
          <p:cNvPicPr preferRelativeResize="0"/>
          <p:nvPr/>
        </p:nvPicPr>
        <p:blipFill rotWithShape="1">
          <a:blip r:embed="rId5">
            <a:alphaModFix/>
          </a:blip>
          <a:srcRect b="11744" l="5178" r="4601" t="12291"/>
          <a:stretch/>
        </p:blipFill>
        <p:spPr>
          <a:xfrm>
            <a:off x="4978500" y="3568703"/>
            <a:ext cx="4046075" cy="147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7825" y="4513463"/>
            <a:ext cx="1211475" cy="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this talk</a:t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1152475"/>
            <a:ext cx="6390600" cy="3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as a </a:t>
            </a:r>
            <a:r>
              <a:rPr b="1" lang="en" sz="1800"/>
              <a:t>scientist, or engineer</a:t>
            </a:r>
            <a:r>
              <a:rPr lang="en" sz="1800"/>
              <a:t> supporting scientists,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become </a:t>
            </a:r>
            <a:r>
              <a:rPr b="1" i="1" lang="en" sz="1800"/>
              <a:t>familiar</a:t>
            </a:r>
            <a:r>
              <a:rPr lang="en" sz="1800"/>
              <a:t> with how to</a:t>
            </a:r>
            <a:br>
              <a:rPr lang="en" sz="1800"/>
            </a:br>
            <a:r>
              <a:rPr lang="en" sz="1800"/>
              <a:t>create </a:t>
            </a:r>
            <a:r>
              <a:rPr b="1" lang="en" sz="1800"/>
              <a:t>custom sensor systems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using </a:t>
            </a:r>
            <a:r>
              <a:rPr b="1" lang="en" sz="1800"/>
              <a:t>microcontrollers</a:t>
            </a:r>
            <a:r>
              <a:rPr lang="en" sz="1800"/>
              <a:t> and </a:t>
            </a:r>
            <a:r>
              <a:rPr b="1" lang="en" sz="1800"/>
              <a:t>(Micro)Python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including on-sensor data processing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like </a:t>
            </a:r>
            <a:r>
              <a:rPr b="1" lang="en" sz="1800"/>
              <a:t>digital signal processing </a:t>
            </a:r>
            <a:r>
              <a:rPr lang="en" sz="1800"/>
              <a:t>and</a:t>
            </a:r>
            <a:r>
              <a:rPr b="1" lang="en" sz="1800"/>
              <a:t> machine learning</a:t>
            </a:r>
            <a:endParaRPr b="1" sz="1800"/>
          </a:p>
        </p:txBody>
      </p:sp>
      <p:sp>
        <p:nvSpPr>
          <p:cNvPr id="221" name="Google Shape;221;p35"/>
          <p:cNvSpPr txBox="1"/>
          <p:nvPr>
            <p:ph idx="2" type="body"/>
          </p:nvPr>
        </p:nvSpPr>
        <p:spPr>
          <a:xfrm>
            <a:off x="6219025" y="1304875"/>
            <a:ext cx="2430300" cy="29226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Outline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Wireless</a:t>
            </a:r>
            <a:r>
              <a:rPr lang="en" sz="1800"/>
              <a:t> </a:t>
            </a:r>
            <a:r>
              <a:rPr lang="en" sz="1800"/>
              <a:t>Sensor Networks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MicroPython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emlearn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1"/>
          <p:cNvSpPr txBox="1"/>
          <p:nvPr>
            <p:ph type="title"/>
          </p:nvPr>
        </p:nvSpPr>
        <p:spPr>
          <a:xfrm>
            <a:off x="265500" y="2223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optimization</a:t>
            </a:r>
            <a:endParaRPr/>
          </a:p>
        </p:txBody>
      </p:sp>
      <p:sp>
        <p:nvSpPr>
          <p:cNvPr id="707" name="Google Shape;707;p71"/>
          <p:cNvSpPr txBox="1"/>
          <p:nvPr>
            <p:ph idx="1" type="subTitle"/>
          </p:nvPr>
        </p:nvSpPr>
        <p:spPr>
          <a:xfrm>
            <a:off x="265500" y="3793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https://emlearn.readthedocs.io/en/latest/model_optimization.html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https://emlearn.readthedocs.io/en/latest/tree_based_models.html</a:t>
            </a:r>
            <a:r>
              <a:rPr lang="en"/>
              <a:t> </a:t>
            </a:r>
            <a:endParaRPr/>
          </a:p>
        </p:txBody>
      </p:sp>
      <p:pic>
        <p:nvPicPr>
          <p:cNvPr id="709" name="Google Shape;70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2"/>
          <p:cNvSpPr txBox="1"/>
          <p:nvPr>
            <p:ph idx="1" type="body"/>
          </p:nvPr>
        </p:nvSpPr>
        <p:spPr>
          <a:xfrm>
            <a:off x="433375" y="4180625"/>
            <a:ext cx="85206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Utilities for finding Pareto front in </a:t>
            </a:r>
            <a:r>
              <a:rPr b="1" lang="en" sz="1400"/>
              <a:t>emlearn.evaluate.pareto</a:t>
            </a:r>
            <a:r>
              <a:rPr lang="en" sz="1400"/>
              <a:t>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https://emlearn.readthedocs.io/en/latest/evaluate.html</a:t>
            </a:r>
            <a:br>
              <a:rPr lang="en" sz="1400"/>
            </a:br>
            <a:r>
              <a:rPr lang="en" sz="1400"/>
              <a:t>Example: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https://emlearn.readthedocs.io/en/latest/auto_examples/trees_hyperparameters.html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15" name="Google Shape;71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Pareto front - performance/compute tradeoffs </a:t>
            </a:r>
            <a:endParaRPr/>
          </a:p>
        </p:txBody>
      </p:sp>
      <p:pic>
        <p:nvPicPr>
          <p:cNvPr id="716" name="Google Shape;716;p72" title="Pareto-optimal-solutions.png"/>
          <p:cNvPicPr preferRelativeResize="0"/>
          <p:nvPr/>
        </p:nvPicPr>
        <p:blipFill rotWithShape="1">
          <a:blip r:embed="rId5">
            <a:alphaModFix/>
          </a:blip>
          <a:srcRect b="2676" l="0" r="0" t="0"/>
          <a:stretch/>
        </p:blipFill>
        <p:spPr>
          <a:xfrm>
            <a:off x="4359825" y="1280800"/>
            <a:ext cx="4416350" cy="29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2"/>
          <p:cNvSpPr txBox="1"/>
          <p:nvPr>
            <p:ph idx="1" type="body"/>
          </p:nvPr>
        </p:nvSpPr>
        <p:spPr>
          <a:xfrm>
            <a:off x="433375" y="1302750"/>
            <a:ext cx="39264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Many possible combinations of </a:t>
            </a:r>
            <a:r>
              <a:rPr b="1" lang="en" sz="1400">
                <a:solidFill>
                  <a:schemeClr val="dk1"/>
                </a:solidFill>
              </a:rPr>
              <a:t>predictive </a:t>
            </a:r>
            <a:r>
              <a:rPr b="1" lang="en" sz="1400">
                <a:solidFill>
                  <a:schemeClr val="dk1"/>
                </a:solidFill>
              </a:rPr>
              <a:t>performance</a:t>
            </a:r>
            <a:r>
              <a:rPr lang="en" sz="1400">
                <a:solidFill>
                  <a:schemeClr val="dk1"/>
                </a:solidFill>
              </a:rPr>
              <a:t> vs </a:t>
            </a:r>
            <a:r>
              <a:rPr b="1" lang="en" sz="1400">
                <a:solidFill>
                  <a:schemeClr val="dk1"/>
                </a:solidFill>
              </a:rPr>
              <a:t>computational cost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No point considering the non-optimal solutions!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chemeClr val="dk1"/>
                </a:solidFill>
              </a:rPr>
              <a:t>Pareto front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is formed by the set of optimal solutions - that dominate the non-optimal ones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Describes the </a:t>
            </a:r>
            <a:r>
              <a:rPr b="1" lang="en" sz="1400">
                <a:solidFill>
                  <a:schemeClr val="dk1"/>
                </a:solidFill>
              </a:rPr>
              <a:t>possible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b="1" lang="en" sz="1400">
                <a:solidFill>
                  <a:schemeClr val="dk1"/>
                </a:solidFill>
              </a:rPr>
              <a:t>tradeoffs between predictive </a:t>
            </a:r>
            <a:r>
              <a:rPr b="1" lang="en" sz="1400">
                <a:solidFill>
                  <a:schemeClr val="dk1"/>
                </a:solidFill>
              </a:rPr>
              <a:t>performance</a:t>
            </a:r>
            <a:r>
              <a:rPr b="1" lang="en" sz="1400">
                <a:solidFill>
                  <a:schemeClr val="dk1"/>
                </a:solidFill>
              </a:rPr>
              <a:t> and compute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73" title="s09_rf-concep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25" y="244825"/>
            <a:ext cx="4566176" cy="464327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tree-ensemble models work</a:t>
            </a:r>
            <a:endParaRPr/>
          </a:p>
        </p:txBody>
      </p:sp>
      <p:sp>
        <p:nvSpPr>
          <p:cNvPr id="724" name="Google Shape;724;p73"/>
          <p:cNvSpPr txBox="1"/>
          <p:nvPr>
            <p:ph idx="1" type="body"/>
          </p:nvPr>
        </p:nvSpPr>
        <p:spPr>
          <a:xfrm>
            <a:off x="311700" y="4417875"/>
            <a:ext cx="3805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73" title="A-simple-decision-tree-classifier-with-4-features.png"/>
          <p:cNvPicPr preferRelativeResize="0"/>
          <p:nvPr/>
        </p:nvPicPr>
        <p:blipFill rotWithShape="1">
          <a:blip r:embed="rId4">
            <a:alphaModFix/>
          </a:blip>
          <a:srcRect b="0" l="6898" r="0" t="0"/>
          <a:stretch/>
        </p:blipFill>
        <p:spPr>
          <a:xfrm>
            <a:off x="374550" y="1152475"/>
            <a:ext cx="4060675" cy="30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4"/>
          <p:cNvSpPr txBox="1"/>
          <p:nvPr>
            <p:ph idx="1" type="body"/>
          </p:nvPr>
        </p:nvSpPr>
        <p:spPr>
          <a:xfrm>
            <a:off x="311700" y="1152475"/>
            <a:ext cx="85206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No. features </a:t>
            </a:r>
            <a:r>
              <a:rPr b="1" lang="en">
                <a:solidFill>
                  <a:schemeClr val="dk1"/>
                </a:solidFill>
              </a:rPr>
              <a:t>		F </a:t>
            </a:r>
            <a:r>
              <a:rPr lang="en">
                <a:solidFill>
                  <a:schemeClr val="dk1"/>
                </a:solidFill>
              </a:rPr>
              <a:t>[0]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No. trees </a:t>
            </a:r>
            <a:r>
              <a:rPr b="1" lang="en">
                <a:solidFill>
                  <a:schemeClr val="dk1"/>
                </a:solidFill>
              </a:rPr>
              <a:t>		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Tree Depth</a:t>
            </a:r>
            <a:r>
              <a:rPr b="1" lang="en">
                <a:solidFill>
                  <a:schemeClr val="dk1"/>
                </a:solidFill>
              </a:rPr>
              <a:t> 		D_max </a:t>
            </a:r>
            <a:r>
              <a:rPr lang="en">
                <a:solidFill>
                  <a:schemeClr val="dk1"/>
                </a:solidFill>
              </a:rPr>
              <a:t>[1]</a:t>
            </a:r>
            <a:r>
              <a:rPr b="1" lang="en">
                <a:solidFill>
                  <a:schemeClr val="dk1"/>
                </a:solidFill>
              </a:rPr>
              <a:t> / D_eff</a:t>
            </a:r>
            <a:r>
              <a:rPr lang="en">
                <a:solidFill>
                  <a:schemeClr val="dk1"/>
                </a:solidFill>
              </a:rPr>
              <a:t> [2]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No. nodes</a:t>
            </a:r>
            <a:r>
              <a:rPr b="1" lang="en">
                <a:solidFill>
                  <a:schemeClr val="dk1"/>
                </a:solidFill>
              </a:rPr>
              <a:t> 		N ≈ T </a:t>
            </a:r>
            <a:r>
              <a:rPr lang="en">
                <a:solidFill>
                  <a:schemeClr val="dk1"/>
                </a:solidFill>
              </a:rPr>
              <a:t>*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(2 **</a:t>
            </a:r>
            <a:r>
              <a:rPr b="1" lang="en">
                <a:solidFill>
                  <a:schemeClr val="dk1"/>
                </a:solidFill>
              </a:rPr>
              <a:t> D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Computational costs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Memory (RAM)</a:t>
            </a:r>
            <a:r>
              <a:rPr b="1" lang="en">
                <a:solidFill>
                  <a:schemeClr val="dk1"/>
                </a:solidFill>
              </a:rPr>
              <a:t>   		</a:t>
            </a:r>
            <a:r>
              <a:rPr lang="en">
                <a:solidFill>
                  <a:schemeClr val="dk1"/>
                </a:solidFill>
              </a:rPr>
              <a:t>O(</a:t>
            </a:r>
            <a:r>
              <a:rPr b="1" lang="en">
                <a:solidFill>
                  <a:schemeClr val="dk1"/>
                </a:solidFill>
              </a:rPr>
              <a:t>F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Program (FLASH)</a:t>
            </a:r>
            <a:r>
              <a:rPr b="1" lang="en">
                <a:solidFill>
                  <a:schemeClr val="dk1"/>
                </a:solidFill>
              </a:rPr>
              <a:t> 	</a:t>
            </a:r>
            <a:r>
              <a:rPr lang="en">
                <a:solidFill>
                  <a:schemeClr val="dk1"/>
                </a:solidFill>
              </a:rPr>
              <a:t>O(</a:t>
            </a:r>
            <a:r>
              <a:rPr b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[3]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Exc. time (CPU)</a:t>
            </a:r>
            <a:r>
              <a:rPr b="1" lang="en">
                <a:solidFill>
                  <a:schemeClr val="dk1"/>
                </a:solidFill>
              </a:rPr>
              <a:t>		</a:t>
            </a:r>
            <a:r>
              <a:rPr lang="en">
                <a:solidFill>
                  <a:schemeClr val="dk1"/>
                </a:solidFill>
              </a:rPr>
              <a:t>sum(</a:t>
            </a:r>
            <a:r>
              <a:rPr b="1" lang="en">
                <a:solidFill>
                  <a:schemeClr val="dk1"/>
                </a:solidFill>
              </a:rPr>
              <a:t>D_eff</a:t>
            </a:r>
            <a:r>
              <a:rPr lang="en">
                <a:solidFill>
                  <a:schemeClr val="dk1"/>
                </a:solidFill>
              </a:rPr>
              <a:t>(t)</a:t>
            </a:r>
            <a:r>
              <a:rPr b="1"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</a:rPr>
              <a:t>t -&gt;</a:t>
            </a:r>
            <a:r>
              <a:rPr b="1" lang="en">
                <a:solidFill>
                  <a:schemeClr val="dk1"/>
                </a:solidFill>
              </a:rPr>
              <a:t> 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[0] May also enable deeper trees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[1] Depth might differ across trees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[2] Execution path is data dependent! Can estimate average using a dataset, or worst-case from model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[3] Assuming leaf and decision nodes same size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31" name="Google Shape;731;p74"/>
          <p:cNvPicPr preferRelativeResize="0"/>
          <p:nvPr/>
        </p:nvPicPr>
        <p:blipFill rotWithShape="1">
          <a:blip r:embed="rId3">
            <a:alphaModFix/>
          </a:blip>
          <a:srcRect b="53861" l="0" r="33168" t="0"/>
          <a:stretch/>
        </p:blipFill>
        <p:spPr>
          <a:xfrm>
            <a:off x="4779875" y="626350"/>
            <a:ext cx="3406700" cy="16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ensembles - costs</a:t>
            </a:r>
            <a:endParaRPr/>
          </a:p>
        </p:txBody>
      </p:sp>
      <p:sp>
        <p:nvSpPr>
          <p:cNvPr id="733" name="Google Shape;733;p74"/>
          <p:cNvSpPr txBox="1"/>
          <p:nvPr/>
        </p:nvSpPr>
        <p:spPr>
          <a:xfrm>
            <a:off x="5160875" y="2519825"/>
            <a:ext cx="3694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Utilities for estimating costs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from </a:t>
            </a:r>
            <a:r>
              <a:rPr b="1" lang="en"/>
              <a:t>emlearn.evaluate.trees</a:t>
            </a:r>
            <a:r>
              <a:rPr lang="en"/>
              <a:t> import</a:t>
            </a:r>
            <a:br>
              <a:rPr lang="en"/>
            </a:br>
            <a:r>
              <a:rPr lang="en"/>
              <a:t>model_size_bytes, </a:t>
            </a:r>
            <a:br>
              <a:rPr lang="en"/>
            </a:br>
            <a:r>
              <a:rPr lang="en"/>
              <a:t>compute_cost_estimate</a:t>
            </a:r>
            <a:endParaRPr/>
          </a:p>
        </p:txBody>
      </p:sp>
      <p:sp>
        <p:nvSpPr>
          <p:cNvPr id="734" name="Google Shape;734;p74"/>
          <p:cNvSpPr txBox="1"/>
          <p:nvPr/>
        </p:nvSpPr>
        <p:spPr>
          <a:xfrm>
            <a:off x="5356025" y="76200"/>
            <a:ext cx="203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Input features, length </a:t>
            </a:r>
            <a:r>
              <a:rPr b="1" lang="en" sz="1200">
                <a:solidFill>
                  <a:schemeClr val="dk2"/>
                </a:solidFill>
              </a:rPr>
              <a:t>F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[ 0.23, 0.56, 0.11, 0.55 ]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35" name="Google Shape;735;p74"/>
          <p:cNvSpPr txBox="1"/>
          <p:nvPr/>
        </p:nvSpPr>
        <p:spPr>
          <a:xfrm>
            <a:off x="5174500" y="1019900"/>
            <a:ext cx="72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Tree 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36" name="Google Shape;736;p74"/>
          <p:cNvSpPr txBox="1"/>
          <p:nvPr/>
        </p:nvSpPr>
        <p:spPr>
          <a:xfrm>
            <a:off x="6883800" y="1019900"/>
            <a:ext cx="72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Tree 2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737" name="Google Shape;737;p74"/>
          <p:cNvCxnSpPr/>
          <p:nvPr/>
        </p:nvCxnSpPr>
        <p:spPr>
          <a:xfrm>
            <a:off x="6268450" y="661750"/>
            <a:ext cx="15300" cy="102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8" name="Google Shape;738;p74"/>
          <p:cNvSpPr txBox="1"/>
          <p:nvPr/>
        </p:nvSpPr>
        <p:spPr>
          <a:xfrm>
            <a:off x="6264425" y="674575"/>
            <a:ext cx="72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Depth</a:t>
            </a:r>
            <a:br>
              <a:rPr lang="en" sz="1200">
                <a:solidFill>
                  <a:schemeClr val="dk2"/>
                </a:solidFill>
              </a:rPr>
            </a:br>
            <a:r>
              <a:rPr b="1" lang="en" sz="1200">
                <a:solidFill>
                  <a:schemeClr val="dk2"/>
                </a:solidFill>
              </a:rPr>
              <a:t>D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739" name="Google Shape;739;p74"/>
          <p:cNvSpPr txBox="1"/>
          <p:nvPr/>
        </p:nvSpPr>
        <p:spPr>
          <a:xfrm>
            <a:off x="7312075" y="1879950"/>
            <a:ext cx="4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cl1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40" name="Google Shape;740;p74"/>
          <p:cNvSpPr txBox="1"/>
          <p:nvPr/>
        </p:nvSpPr>
        <p:spPr>
          <a:xfrm>
            <a:off x="7693075" y="1879950"/>
            <a:ext cx="4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cl2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41" name="Google Shape;741;p74"/>
          <p:cNvSpPr txBox="1"/>
          <p:nvPr/>
        </p:nvSpPr>
        <p:spPr>
          <a:xfrm>
            <a:off x="7445550" y="522175"/>
            <a:ext cx="162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IF features[2] &lt; 0.74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THEN </a:t>
            </a:r>
            <a:r>
              <a:rPr lang="en" sz="1200">
                <a:solidFill>
                  <a:schemeClr val="dk2"/>
                </a:solidFill>
              </a:rPr>
              <a:t>next=</a:t>
            </a:r>
            <a:r>
              <a:rPr lang="en" sz="1200">
                <a:solidFill>
                  <a:schemeClr val="dk2"/>
                </a:solidFill>
              </a:rPr>
              <a:t>left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ELSE next=right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5"/>
          <p:cNvSpPr txBox="1"/>
          <p:nvPr>
            <p:ph idx="1" type="body"/>
          </p:nvPr>
        </p:nvSpPr>
        <p:spPr>
          <a:xfrm>
            <a:off x="311700" y="695275"/>
            <a:ext cx="8520600" cy="19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No. features 		F</a:t>
            </a:r>
            <a:r>
              <a:rPr b="1" lang="en">
                <a:solidFill>
                  <a:schemeClr val="dk1"/>
                </a:solidFill>
              </a:rPr>
              <a:t>				</a:t>
            </a:r>
            <a:r>
              <a:rPr lang="en">
                <a:solidFill>
                  <a:schemeClr val="dk1"/>
                </a:solidFill>
              </a:rPr>
              <a:t>increases capacity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No. trees 		T</a:t>
            </a:r>
            <a:r>
              <a:rPr b="1" lang="en">
                <a:solidFill>
                  <a:schemeClr val="dk1"/>
                </a:solidFill>
              </a:rPr>
              <a:t>				</a:t>
            </a:r>
            <a:r>
              <a:rPr lang="en">
                <a:solidFill>
                  <a:schemeClr val="dk1"/>
                </a:solidFill>
              </a:rPr>
              <a:t>increases capacity, </a:t>
            </a:r>
            <a:r>
              <a:rPr b="1" lang="en">
                <a:solidFill>
                  <a:schemeClr val="dk1"/>
                </a:solidFill>
              </a:rPr>
              <a:t>decreases overfitting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Tree Depth 		D_max / D_eff</a:t>
            </a:r>
            <a:r>
              <a:rPr b="1" lang="en">
                <a:solidFill>
                  <a:schemeClr val="dk1"/>
                </a:solidFill>
              </a:rPr>
              <a:t>	</a:t>
            </a:r>
            <a:r>
              <a:rPr lang="en">
                <a:solidFill>
                  <a:schemeClr val="dk1"/>
                </a:solidFill>
              </a:rPr>
              <a:t>increases capacity, </a:t>
            </a:r>
            <a:r>
              <a:rPr b="1" lang="en">
                <a:solidFill>
                  <a:schemeClr val="dk1"/>
                </a:solidFill>
              </a:rPr>
              <a:t>increases overfitting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No. nodes 		</a:t>
            </a:r>
            <a:r>
              <a:rPr lang="en">
                <a:solidFill>
                  <a:schemeClr val="dk1"/>
                </a:solidFill>
              </a:rPr>
              <a:t>N ≈ T * 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</a:t>
            </a:r>
            <a:r>
              <a:rPr b="1" lang="en">
                <a:solidFill>
                  <a:schemeClr val="dk1"/>
                </a:solidFill>
              </a:rPr>
              <a:t>generalized performance</a:t>
            </a:r>
            <a:r>
              <a:rPr lang="en">
                <a:solidFill>
                  <a:schemeClr val="dk1"/>
                </a:solidFill>
              </a:rPr>
              <a:t> (on unseen data), </a:t>
            </a:r>
            <a:r>
              <a:rPr b="1" lang="en">
                <a:solidFill>
                  <a:schemeClr val="dk1"/>
                </a:solidFill>
              </a:rPr>
              <a:t>need to balance overfitting.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7" name="Google Shape;747;p7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ensemble - predictive performance</a:t>
            </a:r>
            <a:endParaRPr/>
          </a:p>
        </p:txBody>
      </p:sp>
      <p:pic>
        <p:nvPicPr>
          <p:cNvPr id="748" name="Google Shape;748;p75" title="randomforest-distrib-parkinson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00" y="2463550"/>
            <a:ext cx="6601275" cy="27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5"/>
          <p:cNvSpPr/>
          <p:nvPr/>
        </p:nvSpPr>
        <p:spPr>
          <a:xfrm>
            <a:off x="5103065" y="3632531"/>
            <a:ext cx="1316400" cy="7569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5"/>
          <p:cNvSpPr/>
          <p:nvPr/>
        </p:nvSpPr>
        <p:spPr>
          <a:xfrm>
            <a:off x="3790670" y="3849762"/>
            <a:ext cx="1231200" cy="850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75"/>
          <p:cNvSpPr/>
          <p:nvPr/>
        </p:nvSpPr>
        <p:spPr>
          <a:xfrm>
            <a:off x="5188234" y="2547725"/>
            <a:ext cx="1231200" cy="850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6"/>
          <p:cNvSpPr txBox="1"/>
          <p:nvPr>
            <p:ph idx="1" type="body"/>
          </p:nvPr>
        </p:nvSpPr>
        <p:spPr>
          <a:xfrm>
            <a:off x="311700" y="695275"/>
            <a:ext cx="85206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Vary </a:t>
            </a:r>
            <a:r>
              <a:rPr b="1" lang="en">
                <a:solidFill>
                  <a:schemeClr val="dk1"/>
                </a:solidFill>
              </a:rPr>
              <a:t>n_estimators</a:t>
            </a:r>
            <a:r>
              <a:rPr lang="en">
                <a:solidFill>
                  <a:schemeClr val="dk1"/>
                </a:solidFill>
              </a:rPr>
              <a:t> (trees)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</a:t>
            </a:r>
            <a:r>
              <a:rPr i="1" lang="en">
                <a:solidFill>
                  <a:schemeClr val="dk1"/>
                </a:solidFill>
              </a:rPr>
              <a:t>one </a:t>
            </a:r>
            <a:r>
              <a:rPr lang="en">
                <a:solidFill>
                  <a:schemeClr val="dk1"/>
                </a:solidFill>
              </a:rPr>
              <a:t>of the </a:t>
            </a:r>
            <a:r>
              <a:rPr b="1" lang="en">
                <a:solidFill>
                  <a:schemeClr val="dk1"/>
                </a:solidFill>
              </a:rPr>
              <a:t>depth limiting </a:t>
            </a:r>
            <a:r>
              <a:rPr lang="en">
                <a:solidFill>
                  <a:schemeClr val="dk1"/>
                </a:solidFill>
              </a:rPr>
              <a:t>hyperparameters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sklearn.model_selection import </a:t>
            </a:r>
            <a:r>
              <a:rPr b="1" lang="en">
                <a:solidFill>
                  <a:schemeClr val="dk1"/>
                </a:solidFill>
              </a:rPr>
              <a:t>GridSearchCV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RandomizedSearchCV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7" name="Google Shape;757;p7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 with scikit-learn</a:t>
            </a:r>
            <a:endParaRPr/>
          </a:p>
        </p:txBody>
      </p:sp>
      <p:sp>
        <p:nvSpPr>
          <p:cNvPr id="758" name="Google Shape;758;p76"/>
          <p:cNvSpPr txBox="1"/>
          <p:nvPr/>
        </p:nvSpPr>
        <p:spPr>
          <a:xfrm>
            <a:off x="463275" y="4750975"/>
            <a:ext cx="69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https://emlearn.readthedocs.io/en/latest/auto_examples/trees_hyperparameters.html</a:t>
            </a:r>
            <a:r>
              <a:rPr lang="en"/>
              <a:t> </a:t>
            </a:r>
            <a:endParaRPr/>
          </a:p>
        </p:txBody>
      </p:sp>
      <p:pic>
        <p:nvPicPr>
          <p:cNvPr id="759" name="Google Shape;759;p76" title="sphx_glr_trees_hyperparameters_004.png"/>
          <p:cNvPicPr preferRelativeResize="0"/>
          <p:nvPr/>
        </p:nvPicPr>
        <p:blipFill rotWithShape="1">
          <a:blip r:embed="rId4">
            <a:alphaModFix/>
          </a:blip>
          <a:srcRect b="2874" l="0" r="0" t="0"/>
          <a:stretch/>
        </p:blipFill>
        <p:spPr>
          <a:xfrm>
            <a:off x="417700" y="1941825"/>
            <a:ext cx="7427100" cy="28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7"/>
          <p:cNvSpPr txBox="1"/>
          <p:nvPr>
            <p:ph type="title"/>
          </p:nvPr>
        </p:nvSpPr>
        <p:spPr>
          <a:xfrm>
            <a:off x="265500" y="2000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Recognition</a:t>
            </a:r>
            <a:endParaRPr/>
          </a:p>
        </p:txBody>
      </p:sp>
      <p:sp>
        <p:nvSpPr>
          <p:cNvPr id="765" name="Google Shape;765;p77"/>
          <p:cNvSpPr txBox="1"/>
          <p:nvPr>
            <p:ph idx="1" type="subTitle"/>
          </p:nvPr>
        </p:nvSpPr>
        <p:spPr>
          <a:xfrm>
            <a:off x="265500" y="3570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accelerometer / IMU</a:t>
            </a:r>
            <a:endParaRPr/>
          </a:p>
        </p:txBody>
      </p:sp>
      <p:sp>
        <p:nvSpPr>
          <p:cNvPr id="766" name="Google Shape;766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8"/>
          <p:cNvPicPr preferRelativeResize="0"/>
          <p:nvPr/>
        </p:nvPicPr>
        <p:blipFill rotWithShape="1">
          <a:blip r:embed="rId3">
            <a:alphaModFix/>
          </a:blip>
          <a:srcRect b="21636" l="17242" r="55621" t="40204"/>
          <a:stretch/>
        </p:blipFill>
        <p:spPr>
          <a:xfrm>
            <a:off x="5893075" y="2094512"/>
            <a:ext cx="3026952" cy="2394222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RandomForest model</a:t>
            </a:r>
            <a:endParaRPr/>
          </a:p>
        </p:txBody>
      </p:sp>
      <p:sp>
        <p:nvSpPr>
          <p:cNvPr id="774" name="Google Shape;774;p78"/>
          <p:cNvSpPr txBox="1"/>
          <p:nvPr>
            <p:ph idx="1" type="body"/>
          </p:nvPr>
        </p:nvSpPr>
        <p:spPr>
          <a:xfrm>
            <a:off x="311700" y="1152475"/>
            <a:ext cx="67530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Standard </a:t>
            </a:r>
            <a:r>
              <a:rPr lang="en"/>
              <a:t>process - familiar to anyone who has used scikit-learn.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- Make sure model size is not huge.</a:t>
            </a:r>
            <a:endParaRPr/>
          </a:p>
        </p:txBody>
      </p:sp>
      <p:pic>
        <p:nvPicPr>
          <p:cNvPr id="775" name="Google Shape;77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78"/>
          <p:cNvSpPr txBox="1"/>
          <p:nvPr/>
        </p:nvSpPr>
        <p:spPr>
          <a:xfrm>
            <a:off x="379075" y="1906375"/>
            <a:ext cx="5574300" cy="2770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preprocess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windows = train.groupby(....).apply(</a:t>
            </a:r>
            <a:r>
              <a:rPr b="1" lang="en">
                <a:solidFill>
                  <a:schemeClr val="dk1"/>
                </a:solidFill>
              </a:rPr>
              <a:t>create_windows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	length=</a:t>
            </a:r>
            <a:r>
              <a:rPr lang="en">
                <a:solidFill>
                  <a:srgbClr val="E36209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2000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>
                <a:solidFill>
                  <a:srgbClr val="005CC5"/>
                </a:solidFill>
              </a:rPr>
              <a:t>15</a:t>
            </a:r>
            <a:r>
              <a:rPr lang="en">
                <a:solidFill>
                  <a:schemeClr val="dk1"/>
                </a:solidFill>
              </a:rPr>
              <a:t>), hop=</a:t>
            </a:r>
            <a:r>
              <a:rPr lang="en">
                <a:solidFill>
                  <a:srgbClr val="E36209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260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>
                <a:solidFill>
                  <a:srgbClr val="005CC5"/>
                </a:solidFill>
              </a:rPr>
              <a:t>16</a:t>
            </a:r>
            <a:r>
              <a:rPr lang="en">
                <a:solidFill>
                  <a:schemeClr val="dk1"/>
                </a:solidFill>
              </a:rPr>
              <a:t>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features = windows.groupby(...).apply(</a:t>
            </a:r>
            <a:r>
              <a:rPr b="1" lang="en">
                <a:solidFill>
                  <a:schemeClr val="dk1"/>
                </a:solidFill>
              </a:rPr>
              <a:t>spectral_features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train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from</a:t>
            </a:r>
            <a:r>
              <a:rPr lang="en">
                <a:solidFill>
                  <a:schemeClr val="dk1"/>
                </a:solidFill>
              </a:rPr>
              <a:t> sklearn.ensemble </a:t>
            </a: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RandomForestClassifier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est = </a:t>
            </a:r>
            <a:r>
              <a:rPr b="1" lang="en">
                <a:solidFill>
                  <a:schemeClr val="dk1"/>
                </a:solidFill>
              </a:rPr>
              <a:t>RandomForestClassifier(n_estimators=</a:t>
            </a:r>
            <a:r>
              <a:rPr b="1" lang="en">
                <a:solidFill>
                  <a:srgbClr val="005CC5"/>
                </a:solidFill>
              </a:rPr>
              <a:t>10</a:t>
            </a:r>
            <a:r>
              <a:rPr b="1" lang="en">
                <a:solidFill>
                  <a:schemeClr val="dk1"/>
                </a:solidFill>
              </a:rPr>
              <a:t>, max_depth=</a:t>
            </a:r>
            <a:r>
              <a:rPr b="1" lang="en">
                <a:solidFill>
                  <a:srgbClr val="005CC5"/>
                </a:solidFill>
              </a:rPr>
              <a:t>5</a:t>
            </a:r>
            <a:r>
              <a:rPr b="1" lang="en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est.fit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chemeClr val="dk1"/>
                </a:solidFill>
              </a:rPr>
              <a:t>features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</a:rPr>
              <a:t>features.reset_index()[</a:t>
            </a:r>
            <a:r>
              <a:rPr lang="en">
                <a:solidFill>
                  <a:srgbClr val="032F62"/>
                </a:solidFill>
              </a:rPr>
              <a:t>'class'</a:t>
            </a:r>
            <a:r>
              <a:rPr lang="en">
                <a:solidFill>
                  <a:schemeClr val="dk1"/>
                </a:solidFill>
              </a:rPr>
              <a:t>]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evalutate on test set</a:t>
            </a:r>
            <a:br>
              <a:rPr lang="en">
                <a:solidFill>
                  <a:srgbClr val="6A737D"/>
                </a:solidFill>
              </a:rPr>
            </a:br>
            <a:r>
              <a:rPr lang="en">
                <a:solidFill>
                  <a:srgbClr val="6A737D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for motion</a:t>
            </a:r>
            <a:endParaRPr/>
          </a:p>
        </p:txBody>
      </p:sp>
      <p:sp>
        <p:nvSpPr>
          <p:cNvPr id="782" name="Google Shape;782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79" title="Datasheet-pic-tindie2.png"/>
          <p:cNvPicPr preferRelativeResize="0"/>
          <p:nvPr/>
        </p:nvPicPr>
        <p:blipFill rotWithShape="1">
          <a:blip r:embed="rId3">
            <a:alphaModFix/>
          </a:blip>
          <a:srcRect b="54477" l="0" r="52365" t="0"/>
          <a:stretch/>
        </p:blipFill>
        <p:spPr>
          <a:xfrm>
            <a:off x="314300" y="1767439"/>
            <a:ext cx="1845973" cy="240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79" title="Datasheet-pic-tindie2.png"/>
          <p:cNvPicPr preferRelativeResize="0"/>
          <p:nvPr/>
        </p:nvPicPr>
        <p:blipFill rotWithShape="1">
          <a:blip r:embed="rId3">
            <a:alphaModFix/>
          </a:blip>
          <a:srcRect b="54477" l="47962" r="0" t="0"/>
          <a:stretch/>
        </p:blipFill>
        <p:spPr>
          <a:xfrm>
            <a:off x="3900776" y="1545450"/>
            <a:ext cx="2203525" cy="26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79" title="Datasheet-pic-tindie2.png"/>
          <p:cNvPicPr preferRelativeResize="0"/>
          <p:nvPr/>
        </p:nvPicPr>
        <p:blipFill rotWithShape="1">
          <a:blip r:embed="rId3">
            <a:alphaModFix/>
          </a:blip>
          <a:srcRect b="1966" l="26459" r="19652" t="50059"/>
          <a:stretch/>
        </p:blipFill>
        <p:spPr>
          <a:xfrm>
            <a:off x="2160267" y="1565562"/>
            <a:ext cx="2016644" cy="244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9" title="imu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100" y="1890025"/>
            <a:ext cx="2763200" cy="19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80"/>
          <p:cNvPicPr preferRelativeResize="0"/>
          <p:nvPr/>
        </p:nvPicPr>
        <p:blipFill rotWithShape="1">
          <a:blip r:embed="rId3">
            <a:alphaModFix/>
          </a:blip>
          <a:srcRect b="0" l="0" r="0" t="17709"/>
          <a:stretch/>
        </p:blipFill>
        <p:spPr>
          <a:xfrm>
            <a:off x="311700" y="1121650"/>
            <a:ext cx="76172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</a:t>
            </a:r>
            <a:br>
              <a:rPr lang="en"/>
            </a:br>
            <a:r>
              <a:rPr lang="en"/>
              <a:t>Sensor</a:t>
            </a:r>
            <a:br>
              <a:rPr lang="en"/>
            </a:br>
            <a:r>
              <a:rPr lang="en"/>
              <a:t>Networks</a:t>
            </a:r>
            <a:endParaRPr/>
          </a:p>
        </p:txBody>
      </p:sp>
      <p:sp>
        <p:nvSpPr>
          <p:cNvPr id="227" name="Google Shape;227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scientific applications</a:t>
            </a:r>
            <a:endParaRPr/>
          </a:p>
        </p:txBody>
      </p:sp>
      <p:sp>
        <p:nvSpPr>
          <p:cNvPr id="228" name="Google Shape;228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Recognition usecases</a:t>
            </a:r>
            <a:endParaRPr/>
          </a:p>
        </p:txBody>
      </p:sp>
      <p:sp>
        <p:nvSpPr>
          <p:cNvPr id="798" name="Google Shape;798;p81"/>
          <p:cNvSpPr txBox="1"/>
          <p:nvPr>
            <p:ph idx="1" type="body"/>
          </p:nvPr>
        </p:nvSpPr>
        <p:spPr>
          <a:xfrm>
            <a:off x="311700" y="115247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Human Activity Recognition</a:t>
            </a:r>
            <a:r>
              <a:rPr lang="en"/>
              <a:t>.</a:t>
            </a:r>
            <a:r>
              <a:rPr b="1" lang="en"/>
              <a:t> </a:t>
            </a:r>
            <a:r>
              <a:rPr lang="en"/>
              <a:t>Health, medical, sports</a:t>
            </a:r>
            <a:br>
              <a:rPr lang="en"/>
            </a:br>
            <a:r>
              <a:rPr lang="en" sz="1250" u="sng">
                <a:solidFill>
                  <a:schemeClr val="hlink"/>
                </a:solidFill>
                <a:hlinkClick r:id="rId3"/>
              </a:rPr>
              <a:t>https://github.com/jonnor/embeddedml/blob/master/applications/human-activity-recognition.md</a:t>
            </a:r>
            <a:r>
              <a:rPr lang="en" sz="1250"/>
              <a:t> 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Animal Activity Recognition</a:t>
            </a:r>
            <a:r>
              <a:rPr lang="en"/>
              <a:t>. Pets, livestock, wild animals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https://github.com/jonnor/embeddedml/blob/master/applications/animal-activity-recognition.md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Other TinyML tasks related to motion / IMUs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Gesture Recognition</a:t>
            </a:r>
            <a:r>
              <a:rPr lang="en"/>
              <a:t> 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https://github.com/jonnor/embeddedml/blob/master/applications/gesture-recognition.md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Condition Monitoring of Machinery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https://github.com/jonnor/condition-monitoring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on </a:t>
            </a:r>
            <a:r>
              <a:rPr lang="en"/>
              <a:t>streams</a:t>
            </a:r>
            <a:r>
              <a:rPr lang="en"/>
              <a:t>: Continuous classification</a:t>
            </a:r>
            <a:endParaRPr/>
          </a:p>
        </p:txBody>
      </p:sp>
      <p:sp>
        <p:nvSpPr>
          <p:cNvPr id="804" name="Google Shape;804;p82"/>
          <p:cNvSpPr txBox="1"/>
          <p:nvPr>
            <p:ph idx="1" type="body"/>
          </p:nvPr>
        </p:nvSpPr>
        <p:spPr>
          <a:xfrm>
            <a:off x="4867400" y="1292575"/>
            <a:ext cx="3773400" cy="15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sensor data stream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is sliced into overlapping windows.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Each window processed independently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805" name="Google Shape;805;p82"/>
          <p:cNvPicPr preferRelativeResize="0"/>
          <p:nvPr/>
        </p:nvPicPr>
        <p:blipFill rotWithShape="1">
          <a:blip r:embed="rId3">
            <a:alphaModFix/>
          </a:blip>
          <a:srcRect b="0" l="2175" r="7547" t="8767"/>
          <a:stretch/>
        </p:blipFill>
        <p:spPr>
          <a:xfrm>
            <a:off x="311700" y="1152475"/>
            <a:ext cx="4260300" cy="29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/>
          <p:nvPr/>
        </p:nvSpPr>
        <p:spPr>
          <a:xfrm>
            <a:off x="1651025" y="3279666"/>
            <a:ext cx="1978500" cy="3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sensor data</a:t>
            </a:r>
            <a:endParaRPr/>
          </a:p>
        </p:txBody>
      </p:sp>
      <p:sp>
        <p:nvSpPr>
          <p:cNvPr id="807" name="Google Shape;807;p82"/>
          <p:cNvSpPr/>
          <p:nvPr/>
        </p:nvSpPr>
        <p:spPr>
          <a:xfrm>
            <a:off x="5284863" y="3287838"/>
            <a:ext cx="10176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808" name="Google Shape;808;p82"/>
          <p:cNvSpPr/>
          <p:nvPr/>
        </p:nvSpPr>
        <p:spPr>
          <a:xfrm>
            <a:off x="7903425" y="3296358"/>
            <a:ext cx="8190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809" name="Google Shape;809;p82"/>
          <p:cNvSpPr/>
          <p:nvPr/>
        </p:nvSpPr>
        <p:spPr>
          <a:xfrm>
            <a:off x="3898150" y="3051130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</a:t>
            </a:r>
            <a:endParaRPr/>
          </a:p>
        </p:txBody>
      </p:sp>
      <p:sp>
        <p:nvSpPr>
          <p:cNvPr id="810" name="Google Shape;810;p82"/>
          <p:cNvSpPr/>
          <p:nvPr/>
        </p:nvSpPr>
        <p:spPr>
          <a:xfrm>
            <a:off x="6509854" y="3071006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811" name="Google Shape;811;p82"/>
          <p:cNvCxnSpPr/>
          <p:nvPr/>
        </p:nvCxnSpPr>
        <p:spPr>
          <a:xfrm>
            <a:off x="3348750" y="3729075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2" name="Google Shape;812;p82"/>
          <p:cNvCxnSpPr/>
          <p:nvPr/>
        </p:nvCxnSpPr>
        <p:spPr>
          <a:xfrm>
            <a:off x="4758900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3" name="Google Shape;813;p82"/>
          <p:cNvCxnSpPr/>
          <p:nvPr/>
        </p:nvCxnSpPr>
        <p:spPr>
          <a:xfrm>
            <a:off x="59971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p82"/>
          <p:cNvCxnSpPr/>
          <p:nvPr/>
        </p:nvCxnSpPr>
        <p:spPr>
          <a:xfrm>
            <a:off x="74175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5" name="Google Shape;81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82"/>
          <p:cNvSpPr txBox="1"/>
          <p:nvPr/>
        </p:nvSpPr>
        <p:spPr>
          <a:xfrm>
            <a:off x="4462875" y="4043863"/>
            <a:ext cx="2375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[ 42, 4002, … , 329 ]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17" name="Google Shape;817;p82"/>
          <p:cNvSpPr txBox="1"/>
          <p:nvPr/>
        </p:nvSpPr>
        <p:spPr>
          <a:xfrm>
            <a:off x="6977700" y="4012700"/>
            <a:ext cx="2090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“Jumping Jacks”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18" name="Google Shape;818;p82"/>
          <p:cNvSpPr txBox="1"/>
          <p:nvPr/>
        </p:nvSpPr>
        <p:spPr>
          <a:xfrm>
            <a:off x="1828700" y="4043875"/>
            <a:ext cx="180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[ x1 y1 z1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x2 y2 z2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…. ]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3" title="Screenshot from 2025-04-24 14-22-40.png"/>
          <p:cNvPicPr preferRelativeResize="0"/>
          <p:nvPr/>
        </p:nvPicPr>
        <p:blipFill rotWithShape="1">
          <a:blip r:embed="rId3">
            <a:alphaModFix/>
          </a:blip>
          <a:srcRect b="11173" l="6926" r="74959" t="72933"/>
          <a:stretch/>
        </p:blipFill>
        <p:spPr>
          <a:xfrm>
            <a:off x="4349750" y="798525"/>
            <a:ext cx="2703552" cy="13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har_trees - Machine Learning pipeline</a:t>
            </a:r>
            <a:endParaRPr/>
          </a:p>
        </p:txBody>
      </p:sp>
      <p:sp>
        <p:nvSpPr>
          <p:cNvPr id="825" name="Google Shape;825;p83"/>
          <p:cNvSpPr txBox="1"/>
          <p:nvPr>
            <p:ph idx="1" type="body"/>
          </p:nvPr>
        </p:nvSpPr>
        <p:spPr>
          <a:xfrm>
            <a:off x="311700" y="582900"/>
            <a:ext cx="42696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a scikit-learn based pipeline.</a:t>
            </a:r>
            <a:endParaRPr/>
          </a:p>
        </p:txBody>
      </p:sp>
      <p:pic>
        <p:nvPicPr>
          <p:cNvPr id="826" name="Google Shape;826;p83"/>
          <p:cNvPicPr preferRelativeResize="0"/>
          <p:nvPr/>
        </p:nvPicPr>
        <p:blipFill rotWithShape="1">
          <a:blip r:embed="rId4">
            <a:alphaModFix/>
          </a:blip>
          <a:srcRect b="1890" l="53305" r="1544" t="85737"/>
          <a:stretch/>
        </p:blipFill>
        <p:spPr>
          <a:xfrm>
            <a:off x="4559100" y="3028643"/>
            <a:ext cx="4591502" cy="73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3"/>
          <p:cNvPicPr preferRelativeResize="0"/>
          <p:nvPr/>
        </p:nvPicPr>
        <p:blipFill rotWithShape="1">
          <a:blip r:embed="rId4">
            <a:alphaModFix/>
          </a:blip>
          <a:srcRect b="54637" l="53305" r="1544" t="34514"/>
          <a:stretch/>
        </p:blipFill>
        <p:spPr>
          <a:xfrm>
            <a:off x="4559100" y="2221500"/>
            <a:ext cx="4591502" cy="642449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3"/>
          <p:cNvSpPr txBox="1"/>
          <p:nvPr/>
        </p:nvSpPr>
        <p:spPr>
          <a:xfrm>
            <a:off x="311700" y="1048800"/>
            <a:ext cx="4193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Setup subject-based cross validation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splitter = </a:t>
            </a:r>
            <a:r>
              <a:rPr b="1" lang="en" sz="1100">
                <a:solidFill>
                  <a:schemeClr val="dk1"/>
                </a:solidFill>
              </a:rPr>
              <a:t>GroupShuffleSplit</a:t>
            </a:r>
            <a:r>
              <a:rPr lang="en" sz="1100">
                <a:solidFill>
                  <a:schemeClr val="dk1"/>
                </a:solidFill>
              </a:rPr>
              <a:t>(n_splits=n_splits, test_size=0.25,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random_state=random_state)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Random Forest classifier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clf = </a:t>
            </a:r>
            <a:r>
              <a:rPr b="1" lang="en" sz="1100">
                <a:solidFill>
                  <a:schemeClr val="dk1"/>
                </a:solidFill>
              </a:rPr>
              <a:t>RandomForestClassifier</a:t>
            </a:r>
            <a:r>
              <a:rPr lang="en" sz="1100">
                <a:solidFill>
                  <a:schemeClr val="dk1"/>
                </a:solidFill>
              </a:rPr>
              <a:t>(random_state = random_state,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n_jobs=1, class_weight = </a:t>
            </a:r>
            <a:r>
              <a:rPr lang="en" sz="1100">
                <a:solidFill>
                  <a:srgbClr val="A31515"/>
                </a:solidFill>
              </a:rPr>
              <a:t>"balanced"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Hyper-parameter search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search = </a:t>
            </a:r>
            <a:r>
              <a:rPr b="1" lang="en" sz="1100">
                <a:solidFill>
                  <a:schemeClr val="dk1"/>
                </a:solidFill>
              </a:rPr>
              <a:t>GridSearchCV</a:t>
            </a:r>
            <a:r>
              <a:rPr lang="en" sz="1100">
                <a:solidFill>
                  <a:schemeClr val="dk1"/>
                </a:solidFill>
              </a:rPr>
              <a:t>(clf, param_grid=hyperparameters,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scoring=metric, refit=metric, cv=splitter)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search.fit(X, Y, groups=groups)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29" name="Google Shape;829;p83"/>
          <p:cNvSpPr txBox="1"/>
          <p:nvPr/>
        </p:nvSpPr>
        <p:spPr>
          <a:xfrm>
            <a:off x="387900" y="3820975"/>
            <a:ext cx="51708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emlearn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 = </a:t>
            </a:r>
            <a:r>
              <a:rPr b="1" lang="en">
                <a:solidFill>
                  <a:schemeClr val="dk1"/>
                </a:solidFill>
              </a:rPr>
              <a:t>emlearn.convert</a:t>
            </a:r>
            <a:r>
              <a:rPr lang="en">
                <a:solidFill>
                  <a:schemeClr val="dk1"/>
                </a:solidFill>
              </a:rPr>
              <a:t>(clf)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</a:t>
            </a:r>
            <a:r>
              <a:rPr b="1" lang="en">
                <a:solidFill>
                  <a:schemeClr val="dk1"/>
                </a:solidFill>
              </a:rPr>
              <a:t>.save</a:t>
            </a:r>
            <a:r>
              <a:rPr lang="en">
                <a:solidFill>
                  <a:schemeClr val="dk1"/>
                </a:solidFill>
              </a:rPr>
              <a:t>(name=</a:t>
            </a:r>
            <a:r>
              <a:rPr lang="en">
                <a:solidFill>
                  <a:srgbClr val="032F62"/>
                </a:solidFill>
              </a:rPr>
              <a:t>'gesture'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E36209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=’csv’, file=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0" name="Google Shape;830;p83"/>
          <p:cNvSpPr txBox="1"/>
          <p:nvPr>
            <p:ph idx="1" type="body"/>
          </p:nvPr>
        </p:nvSpPr>
        <p:spPr>
          <a:xfrm>
            <a:off x="361525" y="4636575"/>
            <a:ext cx="85206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https://github.com/emlearn/emlearn-micropython/tree/master/examples/har_trees</a:t>
            </a:r>
            <a:r>
              <a:rPr lang="en" sz="1400"/>
              <a:t> </a:t>
            </a:r>
            <a:endParaRPr sz="1400"/>
          </a:p>
        </p:txBody>
      </p:sp>
      <p:pic>
        <p:nvPicPr>
          <p:cNvPr id="831" name="Google Shape;831;p83"/>
          <p:cNvPicPr preferRelativeResize="0"/>
          <p:nvPr/>
        </p:nvPicPr>
        <p:blipFill rotWithShape="1">
          <a:blip r:embed="rId6">
            <a:alphaModFix/>
          </a:blip>
          <a:srcRect b="9395" l="10174" r="15392" t="9468"/>
          <a:stretch/>
        </p:blipFill>
        <p:spPr>
          <a:xfrm>
            <a:off x="7164500" y="309775"/>
            <a:ext cx="1817299" cy="17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4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Native module (.mpy) VS External C module</a:t>
            </a:r>
            <a:endParaRPr/>
          </a:p>
        </p:txBody>
      </p:sp>
      <p:graphicFrame>
        <p:nvGraphicFramePr>
          <p:cNvPr id="837" name="Google Shape;837;p84"/>
          <p:cNvGraphicFramePr/>
          <p:nvPr/>
        </p:nvGraphicFramePr>
        <p:xfrm>
          <a:off x="387900" y="11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{C0F57955-3FBA-4ED7-8F04-00D319E2C37B}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Native module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External C module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Installable at runtime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Yes, as .mpy file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Must be included in firmware image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Requires SDK/toolchain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(only to build)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 executes from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FLASH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Limitations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Limited hardware access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None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Maturity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Medium</a:t>
                      </a:r>
                      <a:r>
                        <a:rPr lang="en" sz="1200"/>
                        <a:t> </a:t>
                      </a:r>
                      <a:r>
                        <a:rPr b="1" lang="en" sz="1200"/>
                        <a:t>*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Excellent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Documentation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3"/>
                        </a:rPr>
                        <a:t>https://docs.micropython.org/</a:t>
                      </a:r>
                      <a:br>
                        <a:rPr lang="en" sz="1200" u="sng">
                          <a:solidFill>
                            <a:schemeClr val="hlink"/>
                          </a:solidFill>
                          <a:hlinkClick r:id="rId4"/>
                        </a:rPr>
                      </a:br>
                      <a:r>
                        <a:rPr lang="en" sz="1200" u="sng">
                          <a:solidFill>
                            <a:schemeClr val="hlink"/>
                          </a:solidFill>
                          <a:hlinkClick r:id="rId5"/>
                        </a:rPr>
                        <a:t>en/latest/develop/natmod.html</a:t>
                      </a: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accent5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https://docs.micropython.org/</a:t>
                      </a:r>
                      <a:br>
                        <a:rPr lang="en" sz="1200" u="sng">
                          <a:solidFill>
                            <a:schemeClr val="accent5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</a:br>
                      <a:r>
                        <a:rPr lang="en" sz="1200" u="sng">
                          <a:solidFill>
                            <a:schemeClr val="accent5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en/latest/develop/cmodules.html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8" name="Google Shape;838;p84"/>
          <p:cNvSpPr txBox="1"/>
          <p:nvPr/>
        </p:nvSpPr>
        <p:spPr>
          <a:xfrm>
            <a:off x="387900" y="4507800"/>
            <a:ext cx="836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</a:t>
            </a:r>
            <a:r>
              <a:rPr lang="en"/>
              <a:t> Improved greatly in MicroPython (1.25+).</a:t>
            </a:r>
            <a:br>
              <a:rPr lang="en"/>
            </a:br>
            <a:r>
              <a:rPr lang="en"/>
              <a:t>Thanks to Volodymyr Shymanskyy, Alessandro Gatti, Damien George, and others</a:t>
            </a:r>
            <a:endParaRPr/>
          </a:p>
        </p:txBody>
      </p:sp>
      <p:pic>
        <p:nvPicPr>
          <p:cNvPr id="839" name="Google Shape;839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20249" y="4420525"/>
            <a:ext cx="11542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5"/>
          <p:cNvSpPr txBox="1"/>
          <p:nvPr>
            <p:ph idx="1" type="body"/>
          </p:nvPr>
        </p:nvSpPr>
        <p:spPr>
          <a:xfrm>
            <a:off x="311700" y="1000075"/>
            <a:ext cx="3357000" cy="15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Memory (RAM)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Program space (FLASH)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Inference time (CPU)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Energy (battery)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5" name="Google Shape;845;p85"/>
          <p:cNvSpPr txBox="1"/>
          <p:nvPr>
            <p:ph type="title"/>
          </p:nvPr>
        </p:nvSpPr>
        <p:spPr>
          <a:xfrm>
            <a:off x="311700" y="445025"/>
            <a:ext cx="365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constraints</a:t>
            </a:r>
            <a:endParaRPr/>
          </a:p>
        </p:txBody>
      </p:sp>
      <p:sp>
        <p:nvSpPr>
          <p:cNvPr id="846" name="Google Shape;846;p85"/>
          <p:cNvSpPr txBox="1"/>
          <p:nvPr/>
        </p:nvSpPr>
        <p:spPr>
          <a:xfrm>
            <a:off x="6180525" y="573525"/>
            <a:ext cx="95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ML pipeline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47" name="Google Shape;847;p85"/>
          <p:cNvSpPr txBox="1"/>
          <p:nvPr/>
        </p:nvSpPr>
        <p:spPr>
          <a:xfrm>
            <a:off x="6180525" y="2091350"/>
            <a:ext cx="10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System/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Application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48" name="Google Shape;848;p85"/>
          <p:cNvSpPr txBox="1"/>
          <p:nvPr/>
        </p:nvSpPr>
        <p:spPr>
          <a:xfrm>
            <a:off x="3592500" y="129775"/>
            <a:ext cx="58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RAM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64 kB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849" name="Google Shape;849;p85"/>
          <p:cNvGrpSpPr/>
          <p:nvPr/>
        </p:nvGrpSpPr>
        <p:grpSpPr>
          <a:xfrm>
            <a:off x="4184450" y="77975"/>
            <a:ext cx="1952400" cy="3358625"/>
            <a:chOff x="4184450" y="382775"/>
            <a:chExt cx="1952400" cy="3358625"/>
          </a:xfrm>
        </p:grpSpPr>
        <p:sp>
          <p:nvSpPr>
            <p:cNvPr id="850" name="Google Shape;850;p85"/>
            <p:cNvSpPr/>
            <p:nvPr/>
          </p:nvSpPr>
          <p:spPr>
            <a:xfrm>
              <a:off x="4184450" y="408700"/>
              <a:ext cx="1952400" cy="33327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5"/>
            <p:cNvSpPr/>
            <p:nvPr/>
          </p:nvSpPr>
          <p:spPr>
            <a:xfrm>
              <a:off x="4221775" y="2427275"/>
              <a:ext cx="1798500" cy="1245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5"/>
            <p:cNvSpPr txBox="1"/>
            <p:nvPr/>
          </p:nvSpPr>
          <p:spPr>
            <a:xfrm>
              <a:off x="4681250" y="382775"/>
              <a:ext cx="95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Reserved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853" name="Google Shape;853;p85"/>
            <p:cNvSpPr/>
            <p:nvPr/>
          </p:nvSpPr>
          <p:spPr>
            <a:xfrm>
              <a:off x="4221775" y="752075"/>
              <a:ext cx="1798500" cy="16122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5"/>
            <p:cNvSpPr/>
            <p:nvPr/>
          </p:nvSpPr>
          <p:spPr>
            <a:xfrm>
              <a:off x="4254687" y="1323394"/>
              <a:ext cx="1672500" cy="2424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Model</a:t>
              </a:r>
              <a:endParaRPr b="1" sz="1200"/>
            </a:p>
          </p:txBody>
        </p:sp>
        <p:sp>
          <p:nvSpPr>
            <p:cNvPr id="855" name="Google Shape;855;p85"/>
            <p:cNvSpPr/>
            <p:nvPr/>
          </p:nvSpPr>
          <p:spPr>
            <a:xfrm>
              <a:off x="4254675" y="1577363"/>
              <a:ext cx="1672500" cy="3693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Pre-processing</a:t>
              </a:r>
              <a:endParaRPr sz="1200"/>
            </a:p>
          </p:txBody>
        </p:sp>
        <p:sp>
          <p:nvSpPr>
            <p:cNvPr id="856" name="Google Shape;856;p85"/>
            <p:cNvSpPr/>
            <p:nvPr/>
          </p:nvSpPr>
          <p:spPr>
            <a:xfrm>
              <a:off x="4254687" y="1069425"/>
              <a:ext cx="1672500" cy="242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Post-processing</a:t>
              </a:r>
              <a:endParaRPr sz="1200"/>
            </a:p>
          </p:txBody>
        </p:sp>
        <p:sp>
          <p:nvSpPr>
            <p:cNvPr id="857" name="Google Shape;857;p85"/>
            <p:cNvSpPr/>
            <p:nvPr/>
          </p:nvSpPr>
          <p:spPr>
            <a:xfrm>
              <a:off x="4254675" y="1958232"/>
              <a:ext cx="1672500" cy="3693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Sensor reading</a:t>
              </a:r>
              <a:endParaRPr sz="1200"/>
            </a:p>
          </p:txBody>
        </p:sp>
        <p:sp>
          <p:nvSpPr>
            <p:cNvPr id="858" name="Google Shape;858;p85"/>
            <p:cNvSpPr/>
            <p:nvPr/>
          </p:nvSpPr>
          <p:spPr>
            <a:xfrm>
              <a:off x="4254687" y="3420388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Connectivity</a:t>
              </a:r>
              <a:endParaRPr sz="1200"/>
            </a:p>
          </p:txBody>
        </p:sp>
        <p:sp>
          <p:nvSpPr>
            <p:cNvPr id="859" name="Google Shape;859;p85"/>
            <p:cNvSpPr/>
            <p:nvPr/>
          </p:nvSpPr>
          <p:spPr>
            <a:xfrm>
              <a:off x="4254687" y="3158013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 interface</a:t>
              </a:r>
              <a:endParaRPr sz="1200"/>
            </a:p>
          </p:txBody>
        </p:sp>
        <p:sp>
          <p:nvSpPr>
            <p:cNvPr id="860" name="Google Shape;860;p85"/>
            <p:cNvSpPr/>
            <p:nvPr/>
          </p:nvSpPr>
          <p:spPr>
            <a:xfrm>
              <a:off x="4254687" y="2885413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Drivers</a:t>
              </a:r>
              <a:endParaRPr sz="1200"/>
            </a:p>
          </p:txBody>
        </p:sp>
      </p:grpSp>
      <p:sp>
        <p:nvSpPr>
          <p:cNvPr id="861" name="Google Shape;861;p85"/>
          <p:cNvSpPr txBox="1"/>
          <p:nvPr/>
        </p:nvSpPr>
        <p:spPr>
          <a:xfrm>
            <a:off x="6356500" y="129775"/>
            <a:ext cx="7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FLASH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512 kB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862" name="Google Shape;862;p85"/>
          <p:cNvGrpSpPr/>
          <p:nvPr/>
        </p:nvGrpSpPr>
        <p:grpSpPr>
          <a:xfrm>
            <a:off x="7095400" y="65650"/>
            <a:ext cx="1952400" cy="3370950"/>
            <a:chOff x="7095400" y="370450"/>
            <a:chExt cx="1952400" cy="3370950"/>
          </a:xfrm>
        </p:grpSpPr>
        <p:sp>
          <p:nvSpPr>
            <p:cNvPr id="863" name="Google Shape;863;p85"/>
            <p:cNvSpPr/>
            <p:nvPr/>
          </p:nvSpPr>
          <p:spPr>
            <a:xfrm>
              <a:off x="7095400" y="408700"/>
              <a:ext cx="1952400" cy="33327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5"/>
            <p:cNvSpPr/>
            <p:nvPr/>
          </p:nvSpPr>
          <p:spPr>
            <a:xfrm>
              <a:off x="7132725" y="2427275"/>
              <a:ext cx="1798500" cy="1245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5"/>
            <p:cNvSpPr/>
            <p:nvPr/>
          </p:nvSpPr>
          <p:spPr>
            <a:xfrm>
              <a:off x="7132725" y="878325"/>
              <a:ext cx="1798500" cy="14859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5"/>
            <p:cNvSpPr/>
            <p:nvPr/>
          </p:nvSpPr>
          <p:spPr>
            <a:xfrm>
              <a:off x="7165625" y="1338896"/>
              <a:ext cx="1672500" cy="4440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Model</a:t>
              </a:r>
              <a:endParaRPr b="1" sz="1200"/>
            </a:p>
          </p:txBody>
        </p:sp>
        <p:sp>
          <p:nvSpPr>
            <p:cNvPr id="867" name="Google Shape;867;p85"/>
            <p:cNvSpPr/>
            <p:nvPr/>
          </p:nvSpPr>
          <p:spPr>
            <a:xfrm>
              <a:off x="7165637" y="1812804"/>
              <a:ext cx="1672500" cy="2424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Pre-processing</a:t>
              </a:r>
              <a:endParaRPr sz="1200"/>
            </a:p>
          </p:txBody>
        </p:sp>
        <p:sp>
          <p:nvSpPr>
            <p:cNvPr id="868" name="Google Shape;868;p85"/>
            <p:cNvSpPr/>
            <p:nvPr/>
          </p:nvSpPr>
          <p:spPr>
            <a:xfrm>
              <a:off x="7165637" y="1066588"/>
              <a:ext cx="1672500" cy="242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Post-processing</a:t>
              </a:r>
              <a:endParaRPr sz="1200"/>
            </a:p>
          </p:txBody>
        </p:sp>
        <p:sp>
          <p:nvSpPr>
            <p:cNvPr id="869" name="Google Shape;869;p85"/>
            <p:cNvSpPr/>
            <p:nvPr/>
          </p:nvSpPr>
          <p:spPr>
            <a:xfrm>
              <a:off x="7165637" y="2085113"/>
              <a:ext cx="1672500" cy="242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Sensor reading</a:t>
              </a:r>
              <a:endParaRPr sz="1200"/>
            </a:p>
          </p:txBody>
        </p:sp>
        <p:sp>
          <p:nvSpPr>
            <p:cNvPr id="870" name="Google Shape;870;p85"/>
            <p:cNvSpPr/>
            <p:nvPr/>
          </p:nvSpPr>
          <p:spPr>
            <a:xfrm>
              <a:off x="7165625" y="3218800"/>
              <a:ext cx="1672500" cy="4440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Connectivity</a:t>
              </a:r>
              <a:endParaRPr sz="1200"/>
            </a:p>
          </p:txBody>
        </p:sp>
        <p:sp>
          <p:nvSpPr>
            <p:cNvPr id="871" name="Google Shape;871;p85"/>
            <p:cNvSpPr/>
            <p:nvPr/>
          </p:nvSpPr>
          <p:spPr>
            <a:xfrm>
              <a:off x="7165637" y="2502800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 interface</a:t>
              </a:r>
              <a:endParaRPr sz="1200"/>
            </a:p>
          </p:txBody>
        </p:sp>
        <p:sp>
          <p:nvSpPr>
            <p:cNvPr id="872" name="Google Shape;872;p85"/>
            <p:cNvSpPr/>
            <p:nvPr/>
          </p:nvSpPr>
          <p:spPr>
            <a:xfrm>
              <a:off x="7165625" y="2760009"/>
              <a:ext cx="1672500" cy="4440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Drivers</a:t>
              </a:r>
              <a:endParaRPr sz="1200"/>
            </a:p>
          </p:txBody>
        </p:sp>
        <p:sp>
          <p:nvSpPr>
            <p:cNvPr id="873" name="Google Shape;873;p85"/>
            <p:cNvSpPr txBox="1"/>
            <p:nvPr/>
          </p:nvSpPr>
          <p:spPr>
            <a:xfrm>
              <a:off x="7598675" y="370450"/>
              <a:ext cx="95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Reserved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cxnSp>
        <p:nvCxnSpPr>
          <p:cNvPr id="874" name="Google Shape;874;p85"/>
          <p:cNvCxnSpPr/>
          <p:nvPr/>
        </p:nvCxnSpPr>
        <p:spPr>
          <a:xfrm>
            <a:off x="942250" y="4984175"/>
            <a:ext cx="709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5" name="Google Shape;875;p85"/>
          <p:cNvSpPr txBox="1"/>
          <p:nvPr/>
        </p:nvSpPr>
        <p:spPr>
          <a:xfrm>
            <a:off x="8035750" y="4799525"/>
            <a:ext cx="7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Time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76" name="Google Shape;876;p85"/>
          <p:cNvSpPr txBox="1"/>
          <p:nvPr/>
        </p:nvSpPr>
        <p:spPr>
          <a:xfrm>
            <a:off x="265800" y="4576925"/>
            <a:ext cx="7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Energy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877" name="Google Shape;877;p85"/>
          <p:cNvGrpSpPr/>
          <p:nvPr/>
        </p:nvGrpSpPr>
        <p:grpSpPr>
          <a:xfrm>
            <a:off x="1103125" y="3984875"/>
            <a:ext cx="1532700" cy="999300"/>
            <a:chOff x="1103125" y="3908675"/>
            <a:chExt cx="1532700" cy="999300"/>
          </a:xfrm>
        </p:grpSpPr>
        <p:sp>
          <p:nvSpPr>
            <p:cNvPr id="878" name="Google Shape;878;p85"/>
            <p:cNvSpPr/>
            <p:nvPr/>
          </p:nvSpPr>
          <p:spPr>
            <a:xfrm>
              <a:off x="2193925" y="3908675"/>
              <a:ext cx="441900" cy="9993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Send</a:t>
              </a:r>
              <a:endParaRPr sz="800"/>
            </a:p>
          </p:txBody>
        </p:sp>
        <p:sp>
          <p:nvSpPr>
            <p:cNvPr id="879" name="Google Shape;879;p85"/>
            <p:cNvSpPr/>
            <p:nvPr/>
          </p:nvSpPr>
          <p:spPr>
            <a:xfrm>
              <a:off x="1103125" y="4419425"/>
              <a:ext cx="183900" cy="488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80" name="Google Shape;880;p85"/>
            <p:cNvSpPr/>
            <p:nvPr/>
          </p:nvSpPr>
          <p:spPr>
            <a:xfrm>
              <a:off x="1286995" y="4419425"/>
              <a:ext cx="421800" cy="4884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81" name="Google Shape;881;p85"/>
            <p:cNvSpPr/>
            <p:nvPr/>
          </p:nvSpPr>
          <p:spPr>
            <a:xfrm>
              <a:off x="1708732" y="4419425"/>
              <a:ext cx="301200" cy="4884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  <p:sp>
          <p:nvSpPr>
            <p:cNvPr id="882" name="Google Shape;882;p85"/>
            <p:cNvSpPr/>
            <p:nvPr/>
          </p:nvSpPr>
          <p:spPr>
            <a:xfrm>
              <a:off x="2009975" y="4419425"/>
              <a:ext cx="183900" cy="488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883" name="Google Shape;883;p85"/>
          <p:cNvSpPr txBox="1"/>
          <p:nvPr/>
        </p:nvSpPr>
        <p:spPr>
          <a:xfrm>
            <a:off x="2630275" y="4267125"/>
            <a:ext cx="15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Sleep zzzzZZZ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884" name="Google Shape;884;p85"/>
          <p:cNvGrpSpPr/>
          <p:nvPr/>
        </p:nvGrpSpPr>
        <p:grpSpPr>
          <a:xfrm>
            <a:off x="6249650" y="3984875"/>
            <a:ext cx="1532700" cy="999300"/>
            <a:chOff x="1103125" y="3908675"/>
            <a:chExt cx="1532700" cy="999300"/>
          </a:xfrm>
        </p:grpSpPr>
        <p:sp>
          <p:nvSpPr>
            <p:cNvPr id="885" name="Google Shape;885;p85"/>
            <p:cNvSpPr/>
            <p:nvPr/>
          </p:nvSpPr>
          <p:spPr>
            <a:xfrm>
              <a:off x="2193925" y="3908675"/>
              <a:ext cx="441900" cy="9993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Send</a:t>
              </a:r>
              <a:endParaRPr sz="800"/>
            </a:p>
          </p:txBody>
        </p:sp>
        <p:sp>
          <p:nvSpPr>
            <p:cNvPr id="886" name="Google Shape;886;p85"/>
            <p:cNvSpPr/>
            <p:nvPr/>
          </p:nvSpPr>
          <p:spPr>
            <a:xfrm>
              <a:off x="1103125" y="4419425"/>
              <a:ext cx="183900" cy="488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87" name="Google Shape;887;p85"/>
            <p:cNvSpPr/>
            <p:nvPr/>
          </p:nvSpPr>
          <p:spPr>
            <a:xfrm>
              <a:off x="1286995" y="4419425"/>
              <a:ext cx="421800" cy="4884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88" name="Google Shape;888;p85"/>
            <p:cNvSpPr/>
            <p:nvPr/>
          </p:nvSpPr>
          <p:spPr>
            <a:xfrm>
              <a:off x="1708732" y="4419425"/>
              <a:ext cx="301200" cy="4884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  <p:sp>
          <p:nvSpPr>
            <p:cNvPr id="889" name="Google Shape;889;p85"/>
            <p:cNvSpPr/>
            <p:nvPr/>
          </p:nvSpPr>
          <p:spPr>
            <a:xfrm>
              <a:off x="2009975" y="4419425"/>
              <a:ext cx="183900" cy="488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cxnSp>
        <p:nvCxnSpPr>
          <p:cNvPr id="890" name="Google Shape;890;p85"/>
          <p:cNvCxnSpPr/>
          <p:nvPr/>
        </p:nvCxnSpPr>
        <p:spPr>
          <a:xfrm>
            <a:off x="1103125" y="3975875"/>
            <a:ext cx="0" cy="101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85"/>
          <p:cNvCxnSpPr/>
          <p:nvPr/>
        </p:nvCxnSpPr>
        <p:spPr>
          <a:xfrm>
            <a:off x="6249650" y="3975875"/>
            <a:ext cx="0" cy="101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92" name="Google Shape;892;p85"/>
          <p:cNvSpPr txBox="1"/>
          <p:nvPr/>
        </p:nvSpPr>
        <p:spPr>
          <a:xfrm>
            <a:off x="1345225" y="3492650"/>
            <a:ext cx="10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Active time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893" name="Google Shape;893;p85"/>
          <p:cNvCxnSpPr/>
          <p:nvPr/>
        </p:nvCxnSpPr>
        <p:spPr>
          <a:xfrm flipH="1" rot="10800000">
            <a:off x="1090975" y="3858950"/>
            <a:ext cx="1552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894" name="Google Shape;894;p85"/>
          <p:cNvCxnSpPr/>
          <p:nvPr/>
        </p:nvCxnSpPr>
        <p:spPr>
          <a:xfrm>
            <a:off x="1090975" y="4881500"/>
            <a:ext cx="513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895" name="Google Shape;895;p85"/>
          <p:cNvSpPr txBox="1"/>
          <p:nvPr/>
        </p:nvSpPr>
        <p:spPr>
          <a:xfrm>
            <a:off x="5184175" y="4576925"/>
            <a:ext cx="10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Total</a:t>
            </a:r>
            <a:r>
              <a:rPr b="1" lang="en" sz="1200">
                <a:solidFill>
                  <a:schemeClr val="dk2"/>
                </a:solidFill>
              </a:rPr>
              <a:t> time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96" name="Google Shape;896;p85"/>
          <p:cNvSpPr txBox="1"/>
          <p:nvPr/>
        </p:nvSpPr>
        <p:spPr>
          <a:xfrm>
            <a:off x="1026925" y="2890463"/>
            <a:ext cx="117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CPU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Cortex M4F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6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6"/>
          <p:cNvSpPr txBox="1"/>
          <p:nvPr>
            <p:ph idx="1" type="body"/>
          </p:nvPr>
        </p:nvSpPr>
        <p:spPr>
          <a:xfrm>
            <a:off x="311700" y="1457275"/>
            <a:ext cx="3351000" cy="29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Read the sensor in a loop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Send data using MQTT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Wait until next measurement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same approach usable for other </a:t>
            </a:r>
            <a:br>
              <a:rPr lang="en"/>
            </a:br>
            <a:r>
              <a:rPr lang="en"/>
              <a:t>slow-changing phenomena</a:t>
            </a:r>
            <a:br>
              <a:rPr lang="en"/>
            </a:br>
            <a:br>
              <a:rPr lang="en"/>
            </a:br>
            <a:r>
              <a:rPr lang="en"/>
              <a:t>Using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https://viper-ide.org/</a:t>
            </a:r>
            <a:r>
              <a:rPr lang="en"/>
              <a:t> with Chromium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Zero-install. Connect to device via USB</a:t>
            </a:r>
            <a:endParaRPr/>
          </a:p>
        </p:txBody>
      </p:sp>
      <p:sp>
        <p:nvSpPr>
          <p:cNvPr id="903" name="Google Shape;903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6"/>
          <p:cNvSpPr txBox="1"/>
          <p:nvPr>
            <p:ph type="title"/>
          </p:nvPr>
        </p:nvSpPr>
        <p:spPr>
          <a:xfrm>
            <a:off x="311700" y="445025"/>
            <a:ext cx="3880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Temperature sensor </a:t>
            </a:r>
            <a:br>
              <a:rPr lang="en"/>
            </a:br>
            <a:r>
              <a:rPr lang="en"/>
              <a:t>- code</a:t>
            </a:r>
            <a:endParaRPr/>
          </a:p>
        </p:txBody>
      </p:sp>
      <p:pic>
        <p:nvPicPr>
          <p:cNvPr id="905" name="Google Shape;905;p86"/>
          <p:cNvPicPr preferRelativeResize="0"/>
          <p:nvPr/>
        </p:nvPicPr>
        <p:blipFill rotWithShape="1">
          <a:blip r:embed="rId4">
            <a:alphaModFix/>
          </a:blip>
          <a:srcRect b="30133" l="15725" r="56805" t="18304"/>
          <a:stretch/>
        </p:blipFill>
        <p:spPr>
          <a:xfrm>
            <a:off x="4271800" y="0"/>
            <a:ext cx="48712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/>
        </p:nvSpPr>
        <p:spPr>
          <a:xfrm>
            <a:off x="204800" y="3368675"/>
            <a:ext cx="5217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Want:</a:t>
            </a:r>
            <a:r>
              <a:rPr lang="en" sz="1800">
                <a:solidFill>
                  <a:schemeClr val="dk2"/>
                </a:solidFill>
              </a:rPr>
              <a:t> 		Measurements over time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			Many measurement locations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Need:</a:t>
            </a:r>
            <a:r>
              <a:rPr lang="en" sz="1800">
                <a:solidFill>
                  <a:schemeClr val="dk2"/>
                </a:solidFill>
              </a:rPr>
              <a:t> 		Low-cost, unattended, data transfer</a:t>
            </a:r>
            <a:br>
              <a:rPr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Sometimes:</a:t>
            </a:r>
            <a:r>
              <a:rPr lang="en" sz="1800">
                <a:solidFill>
                  <a:schemeClr val="dk2"/>
                </a:solidFill>
              </a:rPr>
              <a:t> Small / portable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5422400" y="3230075"/>
            <a:ext cx="3597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How: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Wireless communication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Battery powered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Microcontroller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Commodity sensors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Smart on-sensor processing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235" name="Google Shape;235;p37"/>
          <p:cNvGrpSpPr/>
          <p:nvPr/>
        </p:nvGrpSpPr>
        <p:grpSpPr>
          <a:xfrm>
            <a:off x="0" y="0"/>
            <a:ext cx="9285351" cy="3269285"/>
            <a:chOff x="507763" y="714226"/>
            <a:chExt cx="8076325" cy="2843599"/>
          </a:xfrm>
        </p:grpSpPr>
        <p:pic>
          <p:nvPicPr>
            <p:cNvPr id="236" name="Google Shape;236;p37" title="0123_tags_0.jpg"/>
            <p:cNvPicPr preferRelativeResize="0"/>
            <p:nvPr/>
          </p:nvPicPr>
          <p:blipFill rotWithShape="1">
            <a:blip r:embed="rId3">
              <a:alphaModFix/>
            </a:blip>
            <a:srcRect b="2139" l="25009" r="26578" t="1900"/>
            <a:stretch/>
          </p:blipFill>
          <p:spPr>
            <a:xfrm>
              <a:off x="3482950" y="714250"/>
              <a:ext cx="2482911" cy="276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7" title="41598_2024_51305_Fig4_HTML.png"/>
            <p:cNvPicPr preferRelativeResize="0"/>
            <p:nvPr/>
          </p:nvPicPr>
          <p:blipFill rotWithShape="1">
            <a:blip r:embed="rId4">
              <a:alphaModFix/>
            </a:blip>
            <a:srcRect b="5481" l="29875" r="17124" t="62029"/>
            <a:stretch/>
          </p:blipFill>
          <p:spPr>
            <a:xfrm>
              <a:off x="507763" y="714226"/>
              <a:ext cx="2975190" cy="2702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7" title="Map-of-the-hydrological-measuring-network-including-power-plants-water-supply-and.png"/>
            <p:cNvPicPr preferRelativeResize="0"/>
            <p:nvPr/>
          </p:nvPicPr>
          <p:blipFill rotWithShape="1">
            <a:blip r:embed="rId5">
              <a:alphaModFix/>
            </a:blip>
            <a:srcRect b="27056" l="14721" r="48957" t="20549"/>
            <a:stretch/>
          </p:blipFill>
          <p:spPr>
            <a:xfrm>
              <a:off x="5965861" y="714248"/>
              <a:ext cx="2482909" cy="2734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7"/>
            <p:cNvSpPr txBox="1"/>
            <p:nvPr/>
          </p:nvSpPr>
          <p:spPr>
            <a:xfrm>
              <a:off x="2339000" y="3157625"/>
              <a:ext cx="141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100" lIns="105100" spcFirstLastPara="1" rIns="105100" wrap="square" tIns="1051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9">
                  <a:solidFill>
                    <a:schemeClr val="dk1"/>
                  </a:solidFill>
                  <a:highlight>
                    <a:schemeClr val="lt1"/>
                  </a:highlight>
                </a:rPr>
                <a:t>Urban Noise</a:t>
              </a:r>
              <a:endParaRPr b="1" sz="1609">
                <a:solidFill>
                  <a:schemeClr val="dk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240" name="Google Shape;240;p37"/>
            <p:cNvSpPr txBox="1"/>
            <p:nvPr/>
          </p:nvSpPr>
          <p:spPr>
            <a:xfrm>
              <a:off x="4531150" y="3157625"/>
              <a:ext cx="167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100" lIns="105100" spcFirstLastPara="1" rIns="105100" wrap="square" tIns="1051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9">
                  <a:solidFill>
                    <a:schemeClr val="dk1"/>
                  </a:solidFill>
                  <a:highlight>
                    <a:schemeClr val="lt1"/>
                  </a:highlight>
                </a:rPr>
                <a:t>Animal behavior</a:t>
              </a:r>
              <a:endParaRPr b="1" sz="1609">
                <a:solidFill>
                  <a:schemeClr val="dk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241" name="Google Shape;241;p37"/>
            <p:cNvSpPr txBox="1"/>
            <p:nvPr/>
          </p:nvSpPr>
          <p:spPr>
            <a:xfrm>
              <a:off x="7388288" y="3125150"/>
              <a:ext cx="119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100" lIns="105100" spcFirstLastPara="1" rIns="105100" wrap="square" tIns="1051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9">
                  <a:solidFill>
                    <a:schemeClr val="dk1"/>
                  </a:solidFill>
                  <a:highlight>
                    <a:schemeClr val="lt1"/>
                  </a:highlight>
                </a:rPr>
                <a:t>Hydrology</a:t>
              </a:r>
              <a:endParaRPr b="1" sz="1609">
                <a:solidFill>
                  <a:schemeClr val="dk1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242" name="Google Shape;242;p37"/>
          <p:cNvSpPr txBox="1"/>
          <p:nvPr>
            <p:ph type="title"/>
          </p:nvPr>
        </p:nvSpPr>
        <p:spPr>
          <a:xfrm>
            <a:off x="782900" y="1502950"/>
            <a:ext cx="774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 sz="3000">
                <a:highlight>
                  <a:schemeClr val="lt1"/>
                </a:highlight>
              </a:rPr>
              <a:t>To understand the world, we must measure it</a:t>
            </a:r>
            <a:endParaRPr sz="3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8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405225" y="1340300"/>
            <a:ext cx="5368630" cy="29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6078975" y="1630275"/>
            <a:ext cx="28080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Benefits vs sending data to cloud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79400" lvl="0" marL="3429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Stand-alone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latency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Power efficiency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Privacy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cost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On-s</a:t>
            </a:r>
            <a:r>
              <a:rPr lang="en"/>
              <a:t>ensor data analysis with</a:t>
            </a:r>
            <a:r>
              <a:rPr lang="en"/>
              <a:t> Machine Learning</a:t>
            </a:r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311700" y="4368300"/>
            <a:ext cx="49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System diagram for “TinyML” solution</a:t>
            </a:r>
            <a:endParaRPr sz="1000"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/>
          <p:nvPr/>
        </p:nvSpPr>
        <p:spPr>
          <a:xfrm>
            <a:off x="300925" y="3549925"/>
            <a:ext cx="1225800" cy="602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8"/>
          <p:cNvSpPr/>
          <p:nvPr/>
        </p:nvSpPr>
        <p:spPr>
          <a:xfrm>
            <a:off x="2427625" y="2519425"/>
            <a:ext cx="1225800" cy="602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8"/>
          <p:cNvSpPr/>
          <p:nvPr/>
        </p:nvSpPr>
        <p:spPr>
          <a:xfrm>
            <a:off x="4386975" y="1235250"/>
            <a:ext cx="1461000" cy="864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/>
          <p:nvPr/>
        </p:nvSpPr>
        <p:spPr>
          <a:xfrm>
            <a:off x="1779950" y="3407225"/>
            <a:ext cx="2457000" cy="745200"/>
          </a:xfrm>
          <a:prstGeom prst="rect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3067650" y="4207225"/>
            <a:ext cx="223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00"/>
                </a:solidFill>
              </a:rPr>
              <a:t>Focus of this talk</a:t>
            </a:r>
            <a:endParaRPr b="1" sz="180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445025"/>
            <a:ext cx="85206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microcontroller?</a:t>
            </a:r>
            <a:endParaRPr/>
          </a:p>
        </p:txBody>
      </p:sp>
      <p:sp>
        <p:nvSpPr>
          <p:cNvPr id="262" name="Google Shape;262;p39"/>
          <p:cNvSpPr txBox="1"/>
          <p:nvPr/>
        </p:nvSpPr>
        <p:spPr>
          <a:xfrm>
            <a:off x="4260325" y="4378075"/>
            <a:ext cx="460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Espressif ESP32-S3FH4R2 chip: 		2.5 	USD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Waveshare ESP32-S3-Tiny board: 	6 	USD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4555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b="29838" l="32972" r="41537" t="26550"/>
          <a:stretch/>
        </p:blipFill>
        <p:spPr>
          <a:xfrm>
            <a:off x="4572000" y="1097150"/>
            <a:ext cx="3212352" cy="309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/>
        </p:nvSpPr>
        <p:spPr>
          <a:xfrm>
            <a:off x="311700" y="1290100"/>
            <a:ext cx="4922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Modern microcontroller: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A complete programmable System-on-Chip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Example: ESP32-S3FH4R2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32 bit CPU, 240 Mhz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Floating Point Unit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2 MB RAM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4 MB FLASH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WiFi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Bluetooth Low Energy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USB-C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311700" y="1091650"/>
            <a:ext cx="39324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slow-changing phenomena</a:t>
            </a:r>
            <a:br>
              <a:rPr lang="en"/>
            </a:br>
            <a:r>
              <a:rPr lang="en"/>
              <a:t>(relative to measurement interval)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b="1" lang="en" sz="1800">
                <a:solidFill>
                  <a:schemeClr val="dk1"/>
                </a:solidFill>
              </a:rPr>
              <a:t>Sample, Send, Sleep</a:t>
            </a:r>
            <a:br>
              <a:rPr b="1" lang="en" sz="1800">
                <a:solidFill>
                  <a:schemeClr val="dk1"/>
                </a:solidFill>
              </a:rPr>
            </a:b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1. Read the sensor</a:t>
            </a:r>
            <a:br>
              <a:rPr lang="en"/>
            </a:br>
            <a:r>
              <a:rPr lang="en"/>
              <a:t>2. Send data</a:t>
            </a:r>
            <a:br>
              <a:rPr lang="en"/>
            </a:br>
            <a:r>
              <a:rPr lang="en"/>
              <a:t>3. Wait until next measurement</a:t>
            </a:r>
            <a:endParaRPr/>
          </a:p>
        </p:txBody>
      </p:sp>
      <p:sp>
        <p:nvSpPr>
          <p:cNvPr id="272" name="Google Shape;272;p40"/>
          <p:cNvSpPr txBox="1"/>
          <p:nvPr>
            <p:ph type="title"/>
          </p:nvPr>
        </p:nvSpPr>
        <p:spPr>
          <a:xfrm>
            <a:off x="311700" y="445025"/>
            <a:ext cx="485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Slow-changing phenomena</a:t>
            </a:r>
            <a:endParaRPr/>
          </a:p>
        </p:txBody>
      </p:sp>
      <p:pic>
        <p:nvPicPr>
          <p:cNvPr id="273" name="Google Shape;273;p40" title="20231010175542_2047.png"/>
          <p:cNvPicPr preferRelativeResize="0"/>
          <p:nvPr/>
        </p:nvPicPr>
        <p:blipFill rotWithShape="1">
          <a:blip r:embed="rId3">
            <a:alphaModFix/>
          </a:blip>
          <a:srcRect b="28219" l="3387" r="44414" t="3716"/>
          <a:stretch/>
        </p:blipFill>
        <p:spPr>
          <a:xfrm>
            <a:off x="5462625" y="-45175"/>
            <a:ext cx="3681375" cy="33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>
            <p:ph idx="2" type="body"/>
          </p:nvPr>
        </p:nvSpPr>
        <p:spPr>
          <a:xfrm>
            <a:off x="5997050" y="2880975"/>
            <a:ext cx="2423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highlight>
                  <a:schemeClr val="lt1"/>
                </a:highlight>
              </a:rPr>
              <a:t>Water level measurement</a:t>
            </a:r>
            <a:endParaRPr b="1">
              <a:highlight>
                <a:schemeClr val="lt1"/>
              </a:highlight>
            </a:endParaRPr>
          </a:p>
        </p:txBody>
      </p:sp>
      <p:cxnSp>
        <p:nvCxnSpPr>
          <p:cNvPr id="275" name="Google Shape;275;p40"/>
          <p:cNvCxnSpPr/>
          <p:nvPr/>
        </p:nvCxnSpPr>
        <p:spPr>
          <a:xfrm>
            <a:off x="935250" y="4621650"/>
            <a:ext cx="709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40"/>
          <p:cNvSpPr txBox="1"/>
          <p:nvPr/>
        </p:nvSpPr>
        <p:spPr>
          <a:xfrm>
            <a:off x="8028750" y="4437000"/>
            <a:ext cx="7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Time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258800" y="4214400"/>
            <a:ext cx="7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Energy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278" name="Google Shape;278;p40"/>
          <p:cNvGrpSpPr/>
          <p:nvPr/>
        </p:nvGrpSpPr>
        <p:grpSpPr>
          <a:xfrm>
            <a:off x="1096113" y="3686850"/>
            <a:ext cx="1007892" cy="943800"/>
            <a:chOff x="1345225" y="3964000"/>
            <a:chExt cx="1007892" cy="943800"/>
          </a:xfrm>
        </p:grpSpPr>
        <p:sp>
          <p:nvSpPr>
            <p:cNvPr id="279" name="Google Shape;279;p40"/>
            <p:cNvSpPr/>
            <p:nvPr/>
          </p:nvSpPr>
          <p:spPr>
            <a:xfrm>
              <a:off x="1345225" y="4397663"/>
              <a:ext cx="183900" cy="488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80" name="Google Shape;280;p40"/>
            <p:cNvSpPr/>
            <p:nvPr/>
          </p:nvSpPr>
          <p:spPr>
            <a:xfrm>
              <a:off x="1524913" y="4613150"/>
              <a:ext cx="1839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sp>
        <p:nvSpPr>
          <p:cNvPr id="282" name="Google Shape;282;p40"/>
          <p:cNvSpPr txBox="1"/>
          <p:nvPr/>
        </p:nvSpPr>
        <p:spPr>
          <a:xfrm>
            <a:off x="2286275" y="4170888"/>
            <a:ext cx="15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Sleep zzzzZZZ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83" name="Google Shape;283;p40"/>
          <p:cNvCxnSpPr/>
          <p:nvPr/>
        </p:nvCxnSpPr>
        <p:spPr>
          <a:xfrm>
            <a:off x="1096125" y="3613350"/>
            <a:ext cx="0" cy="101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40"/>
          <p:cNvCxnSpPr/>
          <p:nvPr/>
        </p:nvCxnSpPr>
        <p:spPr>
          <a:xfrm>
            <a:off x="6242650" y="3613350"/>
            <a:ext cx="0" cy="101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5" name="Google Shape;285;p40"/>
          <p:cNvSpPr txBox="1"/>
          <p:nvPr/>
        </p:nvSpPr>
        <p:spPr>
          <a:xfrm>
            <a:off x="2211050" y="4743100"/>
            <a:ext cx="10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Active time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286" name="Google Shape;286;p40"/>
          <p:cNvCxnSpPr/>
          <p:nvPr/>
        </p:nvCxnSpPr>
        <p:spPr>
          <a:xfrm>
            <a:off x="1070563" y="4937300"/>
            <a:ext cx="105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87" name="Google Shape;287;p40"/>
          <p:cNvCxnSpPr/>
          <p:nvPr/>
        </p:nvCxnSpPr>
        <p:spPr>
          <a:xfrm>
            <a:off x="1070575" y="4743100"/>
            <a:ext cx="513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88" name="Google Shape;288;p40"/>
          <p:cNvSpPr txBox="1"/>
          <p:nvPr/>
        </p:nvSpPr>
        <p:spPr>
          <a:xfrm>
            <a:off x="6242650" y="4558450"/>
            <a:ext cx="132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Measurement interval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3907950" y="2149050"/>
            <a:ext cx="1328100" cy="369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Processing</a:t>
            </a:r>
            <a:endParaRPr sz="1200"/>
          </a:p>
        </p:txBody>
      </p:sp>
      <p:sp>
        <p:nvSpPr>
          <p:cNvPr id="290" name="Google Shape;290;p40"/>
          <p:cNvSpPr/>
          <p:nvPr/>
        </p:nvSpPr>
        <p:spPr>
          <a:xfrm>
            <a:off x="3907950" y="2547430"/>
            <a:ext cx="1328100" cy="3693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Sensor reading</a:t>
            </a:r>
            <a:endParaRPr sz="1200"/>
          </a:p>
        </p:txBody>
      </p:sp>
      <p:sp>
        <p:nvSpPr>
          <p:cNvPr id="291" name="Google Shape;291;p40"/>
          <p:cNvSpPr/>
          <p:nvPr/>
        </p:nvSpPr>
        <p:spPr>
          <a:xfrm>
            <a:off x="3907950" y="2945829"/>
            <a:ext cx="1328100" cy="3693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Send</a:t>
            </a:r>
            <a:endParaRPr sz="1200"/>
          </a:p>
        </p:txBody>
      </p:sp>
      <p:grpSp>
        <p:nvGrpSpPr>
          <p:cNvPr id="292" name="Google Shape;292;p40"/>
          <p:cNvGrpSpPr/>
          <p:nvPr/>
        </p:nvGrpSpPr>
        <p:grpSpPr>
          <a:xfrm>
            <a:off x="6242637" y="3686850"/>
            <a:ext cx="1007892" cy="943800"/>
            <a:chOff x="1345225" y="3964000"/>
            <a:chExt cx="1007892" cy="943800"/>
          </a:xfrm>
        </p:grpSpPr>
        <p:sp>
          <p:nvSpPr>
            <p:cNvPr id="293" name="Google Shape;293;p40"/>
            <p:cNvSpPr/>
            <p:nvPr/>
          </p:nvSpPr>
          <p:spPr>
            <a:xfrm>
              <a:off x="1345225" y="4397663"/>
              <a:ext cx="183900" cy="488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1524913" y="4613150"/>
              <a:ext cx="183900" cy="2946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1708717" y="3964000"/>
              <a:ext cx="644400" cy="943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</p:grpSp>
      <p:sp>
        <p:nvSpPr>
          <p:cNvPr id="296" name="Google Shape;296;p40"/>
          <p:cNvSpPr txBox="1"/>
          <p:nvPr/>
        </p:nvSpPr>
        <p:spPr>
          <a:xfrm>
            <a:off x="2500075" y="4864550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3 seconds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5677925" y="4864550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5</a:t>
            </a:r>
            <a:r>
              <a:rPr b="1" lang="en" sz="1800">
                <a:solidFill>
                  <a:schemeClr val="dk2"/>
                </a:solidFill>
              </a:rPr>
              <a:t> minutes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